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72" r:id="rId10"/>
    <p:sldId id="275" r:id="rId11"/>
    <p:sldId id="285" r:id="rId12"/>
    <p:sldId id="283" r:id="rId13"/>
    <p:sldId id="277" r:id="rId14"/>
    <p:sldId id="278" r:id="rId15"/>
    <p:sldId id="279" r:id="rId16"/>
    <p:sldId id="280" r:id="rId17"/>
    <p:sldId id="281" r:id="rId18"/>
    <p:sldId id="284" r:id="rId19"/>
    <p:sldId id="286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94F47-903B-4DC5-AC5F-F9100F676032}" type="datetimeFigureOut">
              <a:rPr lang="pt-BR" smtClean="0"/>
              <a:pPr/>
              <a:t>23/09/2013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7CE52-B107-4710-950A-5D6BCD641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lhfilippi@terra.com.br" TargetMode="External"/><Relationship Id="rId2" Type="http://schemas.openxmlformats.org/officeDocument/2006/relationships/hyperlink" Target="http://www.eletrocardiogramavet.com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43042" y="1285860"/>
            <a:ext cx="5786478" cy="2857520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51" name="Título 1"/>
          <p:cNvSpPr>
            <a:spLocks noGrp="1"/>
          </p:cNvSpPr>
          <p:nvPr>
            <p:ph type="ctrTitle"/>
          </p:nvPr>
        </p:nvSpPr>
        <p:spPr>
          <a:xfrm>
            <a:off x="422275" y="1171575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pt-BR" sz="4700" dirty="0" smtClean="0"/>
              <a:t/>
            </a:r>
            <a:br>
              <a:rPr lang="pt-BR" sz="4700" dirty="0" smtClean="0"/>
            </a:br>
            <a:r>
              <a:rPr lang="pt-BR" sz="4700" dirty="0" smtClean="0"/>
              <a:t/>
            </a:r>
            <a:br>
              <a:rPr lang="pt-BR" sz="4700" dirty="0" smtClean="0"/>
            </a:br>
            <a:r>
              <a:rPr lang="pt-BR" sz="4700" dirty="0" smtClean="0"/>
              <a:t>Eletrocardiograma </a:t>
            </a:r>
            <a:br>
              <a:rPr lang="pt-BR" sz="4700" dirty="0" smtClean="0"/>
            </a:br>
            <a:r>
              <a:rPr lang="pt-BR" sz="4700" dirty="0" smtClean="0"/>
              <a:t>é só </a:t>
            </a:r>
            <a:br>
              <a:rPr lang="pt-BR" sz="4700" dirty="0" smtClean="0"/>
            </a:br>
            <a:r>
              <a:rPr lang="pt-BR" sz="4700" dirty="0" smtClean="0"/>
              <a:t>para</a:t>
            </a:r>
            <a:br>
              <a:rPr lang="pt-BR" sz="4700" dirty="0" smtClean="0"/>
            </a:br>
            <a:r>
              <a:rPr lang="pt-BR" sz="4700" dirty="0" smtClean="0"/>
              <a:t> cardiologista?</a:t>
            </a:r>
          </a:p>
        </p:txBody>
      </p:sp>
      <p:pic>
        <p:nvPicPr>
          <p:cNvPr id="2052" name="Picture 2" descr="C:\Users\Filippi\Pictures\Fotos facebbok\404735_379982702017865_301620866520716_1774466_108716931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8" y="4252913"/>
            <a:ext cx="4214812" cy="260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ângulo 6"/>
          <p:cNvSpPr>
            <a:spLocks noChangeArrowheads="1"/>
          </p:cNvSpPr>
          <p:nvPr/>
        </p:nvSpPr>
        <p:spPr bwMode="auto">
          <a:xfrm>
            <a:off x="642938" y="5643563"/>
            <a:ext cx="8001000" cy="10001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858000"/>
          </a:xfrm>
        </p:spPr>
        <p:txBody>
          <a:bodyPr/>
          <a:lstStyle/>
          <a:p>
            <a:pPr>
              <a:buFontTx/>
              <a:buNone/>
            </a:pPr>
            <a:r>
              <a:rPr lang="pt-BR" sz="4000" smtClean="0"/>
              <a:t>	</a:t>
            </a:r>
            <a:r>
              <a:rPr lang="pt-BR" sz="4000" b="1" smtClean="0"/>
              <a:t>Após o curso o clínico, deverá:</a:t>
            </a:r>
          </a:p>
          <a:p>
            <a:pPr>
              <a:buFontTx/>
              <a:buNone/>
            </a:pPr>
            <a:endParaRPr lang="pt-BR" smtClean="0"/>
          </a:p>
          <a:p>
            <a:pPr>
              <a:buFontTx/>
              <a:buNone/>
            </a:pPr>
            <a:endParaRPr lang="pt-BR" smtClean="0"/>
          </a:p>
          <a:p>
            <a:pPr>
              <a:buFontTx/>
              <a:buNone/>
            </a:pPr>
            <a:endParaRPr lang="pt-BR" smtClean="0"/>
          </a:p>
          <a:p>
            <a:pPr>
              <a:buFontTx/>
              <a:buNone/>
            </a:pPr>
            <a:r>
              <a:rPr lang="pt-BR" smtClean="0"/>
              <a:t>	</a:t>
            </a:r>
          </a:p>
          <a:p>
            <a:pPr>
              <a:buFontTx/>
              <a:buNone/>
            </a:pPr>
            <a:r>
              <a:rPr lang="pt-BR" smtClean="0"/>
              <a:t>	- </a:t>
            </a:r>
            <a:r>
              <a:rPr lang="pt-BR" smtClean="0">
                <a:solidFill>
                  <a:srgbClr val="FF0000"/>
                </a:solidFill>
              </a:rPr>
              <a:t>Saber até onde </a:t>
            </a:r>
            <a:r>
              <a:rPr lang="pt-BR" smtClean="0"/>
              <a:t>o ECG pode auxiliar o diagnóstico no </a:t>
            </a:r>
            <a:r>
              <a:rPr lang="pt-BR" u="sng" smtClean="0"/>
              <a:t>dia-a-dia da clínica</a:t>
            </a:r>
          </a:p>
          <a:p>
            <a:pPr>
              <a:buFontTx/>
              <a:buNone/>
            </a:pPr>
            <a:r>
              <a:rPr lang="pt-BR" smtClean="0"/>
              <a:t>	- </a:t>
            </a:r>
            <a:r>
              <a:rPr lang="pt-BR" smtClean="0">
                <a:solidFill>
                  <a:srgbClr val="FF0000"/>
                </a:solidFill>
              </a:rPr>
              <a:t>Identificar as arritmias</a:t>
            </a:r>
            <a:r>
              <a:rPr lang="pt-BR" smtClean="0"/>
              <a:t>, para que possa intervir da melhor forma possível</a:t>
            </a:r>
          </a:p>
          <a:p>
            <a:pPr>
              <a:buFontTx/>
              <a:buNone/>
            </a:pPr>
            <a:r>
              <a:rPr lang="pt-BR" smtClean="0"/>
              <a:t>	Ter segurança diante de um paciente monitorado durante uma cirurgia</a:t>
            </a:r>
          </a:p>
        </p:txBody>
      </p:sp>
      <p:sp>
        <p:nvSpPr>
          <p:cNvPr id="20484" name="AutoShape 4" descr="data:image/jpeg;base64,/9j/4AAQSkZJRgABAQAAAQABAAD/2wCEAAkGBhQQERUUEhQVFBQUFBUUFBQUFBQUFBUUFBQVFBUUFBUXHCYeFxkjGRQWHy8gIycpLCwsFR4xNTAqNSYrLCkBCQoKDgwOGg8PGiokHCQpLCwsLCksLCwpLCwsLikpKSksLCksLCwsLCksLCksLCwpLCwsLCkpLCwsKSwsLCwsLP/AABEIALcBEwMBIgACEQEDEQH/xAAbAAABBQEBAAAAAAAAAAAAAAABAAIDBQYEB//EAEkQAAEDAQQEBw0FBgYDAQAAAAEAAhEDBBIhMQUGQVETFlNhcZGSFBUiIzJScoGhscHR8DRCc4KyJDNis8LhY4OTotLxRFTDQ//EABsBAAIDAQEBAAAAAAAAAAAAAAABAgMFBAYH/8QANBEAAgIBAgQDBQcEAwAAAAAAAAECERIDIQQTMVEiQYEFYXGRoRQyM7HB0eFCUpLwBiPx/9oADAMBAAIRAxEAPwCEFSBMAM5HqUgpncepUcqfZleSCE4JFpGw9RQJjMHqS5U+zFkh4KcE3HccpGBy3oCr09XqRyp9mPJEoTwVBww50u6hz9SOVPsxZI7mHBV+kDNWmOkqdtubz9S5LRVDqjXbAF3a8W9KkuxXF+I72p0rlFsand3N+gs/k6nZlmSO2kcFxaTOLPST2W9gGZ6lzW20B5ZGwyVozi+VS7FafiOwFELnbam7042xu9cHKn2ZZkie8hKh7rbvS7qbvUeXPswtExSUPdTd6XdLd6XLl2YWia8hKjNpbvS4Zu8Iwl2Y7JJSlRisN4R4Ubwli+wWOJQvIGoN6AcEqYWOlNJSLgggBXkJSJQQACUCkgUANTSnFNKAC1FBrUkAVIed6dfO8pqy2sNvqsrwx7mtDG4CMyT/AGW23RSlZruFO8pXiV5/31r8q/rah30rctU62pZksD0K8d5Slee99K3LVO01LvnW5Wp2gjMWB6GEl553yq8rU7QQ741eVqdtLMeB6LCULzvvlV5Sp20jpCpylTtlGYYHoiS857vqco/tlE6Sq8o/tlGQYM9FhFedHSVXlKnbKHfKrylTtlLMMD0ZJec99K3Kv7aPfWtytTtIzQYHopSledDS1blX9ofJHvvX5V/aHyRmGB6JKAK8978V+Vf1t+SPfuvyr+tvyTzFgehEpSvP26ctHKv/ANnyVtoitaLQ2oe6ODFO5N5gfN8kDLoTUr2QmsVbNTeSvKj7lr/+4z10iERZrRstlH1sKnjLsyvmQ/uXzLq+lwipuAtWy02Y9IIQNO2ctZT6/wC6VS7MllD+5fMuuEKXClUoZbfOsx6HR8UptvmUD0VP7qNe4e3dF1wx3od0HeqU1raP/HYeh4TXWy2D/wAXqdKWw6Lzul29Lut29UJ0lahnZHeok/BRO07WGdlq+prj/Sl4e30CmaM2x29N7scs2dZX7bNWH5T8QrPR9s4amH3S2SRBzEGMepLGD8h00Wbba7mSULMkk+XDshWxFYzWj7QfRb8VtCsXrQP2g+i34pz6Dj1KJ5M4Iid6UZ9KK5i8GO9LHeUkQEAOa+Bv55KRd9ShCSYhxfze0oT9ShCUIAM/UpXvqShCUIAUoz9YoOwUZqFAySUb31KhLudAFKwJifqU28d6a0p93GUdQHQd6EnekXpJiE1x5lq9VKkUK5/ioEdbisq0Z9C0+rP2av6VH+pdGh99FHE/hS+B2UdZJqXRGMgZQSM8M5wTy5V9PRzGvvgY554DoC6w5a2mpK8voYes4Sawuvf3M2+q+pVi+QS4ibxDRBgLrtGjK7Gl3ChwAk3ahOCbZtE8IXlz2saHEXjlJJMLoqUqdno1GtqNqGpdEt2AGTK8xr8TPm4wk7vpT/M+i8J7N01o3rQ2pu7S6dNvPc5rHZ69US2pAmJe+BMTtQtjbRREufgTALXBwnqTrUYs1JuV5zn47dgQtxihQZHnu6ZMApR4nWzXi2tqvcvO7Jans3heU1h4lFO9urraq94rJVtDwS2o3Dzi0H3LtsVprB5ZVON28CDsXJU1fAi/WptcIlhm8OaV007UKlocW5Bl0fluhdXC8VOeukpXH4P/AFnBx/szR0eDnKcMZrput+reyVok0jpN9MiC6DOIJz2BdLdJvbTvuc4Q2XQ4qWkRjLb3wXNpIjgangmbroxwG7Bbbi03I8cpRnGMKp3182Noa03jDalSee98Va6KfNMk5mpU/W5YXRo8YOg+5bnRA8X+ep+srg5jnFNmgtJacmolizJFBowRUSYiFi9avtB9BvxW1WK1qP7QfRb8VGfQnHqUkZ9I9yCW/pSXMXhCMINTwmJgARhGElIQEYRSQKxsJIoPOCAI76WBS4SNiYakqJIISKGKQSGHJSMUaBKfQQnOxUygLVK16SGxwyPQtVqrUu2esYBh9HA5ZOWU2HoWs1RqBtGoTGFajnEYMOc54ro0XU0Ua6vTaOwWi7jcGMRM7BGCT7ZIIujHaPrmUFE1aj6lRxaKYc4ObPkiTdLRtn4qOVpaM1qXsZGvpy0a36jX2RppGmSRLy8kCTlgMVVWjQ7gfA8JueMA9SuEZVC9naSbkm93fl+xqz9v6+pBQlGOySundL1r6HPa9GtqtpguLTTphsBs4xiZlMt1mc6tS8HwGNY3ZkM1aCr5LsTIuuneIEdUJ7ny/GYYSSduf0Fzr2ZpLzfn28/Q7Zf8k1pL7kE249Mt66f1FRpbRrajnVA8lxJN271CZXLoexPa8ucCPBgA5kkg/BW9V8kneU+zESeic4yV+jwUdBWm3Xev0RxcX7XfGyacYxvq1f6thswdjdIGWf8A0odJveaFXKLjgctmakZdxvEjo+K59JtbwNSCZuGOddWolvt9DL0W7W+19/0Mxo394Og+5bnRP7v89T9ZWH0aPGDoPuW40QfF/nqfrKzIfc9X+hrT+/6L9SwZkkk1JMgOlYrWr7SfQb8VtdqxWtX2g+g34pT6FkepR7+n4JJTn0pLmLgtT01pTk0RYUkkVIiJJJBxwQAZUNQFND01zlFuyVChApAJqQx19HNMTmlADkihKF5ADkHFKUikMfSfIPQtPq+P2WsP8Wn/ACystR29C1Wr32ar+LT/AJZXTw78aOfifw5EossAYzzTJUjIOTm5TnORjZz4JMEEYH27Usvuxs3TMCTvPghaTU0/D09DPhLSavU3fqTUSDENzMS77sTJInmUVR8/UItrQduZJxwygjLJRyp6al/UUcQ9Ntcv/ex36Ps7H3r7i3K7sbP8XNG5c9cgOe0HySAYJIO4ztUfcT3ZDAjEbMcvXipGWdzW3bsCZ2STG07ehVvPm7PYmlp8l2vERQpaGf8A368lFKloMmY6OtXz2RzaSbkqHWdxEw2cvUoNJjxNQFsS12OOCms/pFvxXPpQk0XkvnwThJkwoT8/5LtGrX8HDorVl5HChzboBIB8o4T6lf6J/d/nqfrcufV6v4sCZHBuN3dAA+Km0SfFn06n63LNaS8KNXd7ssmooMOCSCQTmsVrV9pPoM/qW1WL1q+0/wCW33uUZ9Bx6lGNvSki0ST0hBc5cMNQg5LooTIneFNYzRA8cyo4k4Gm5rYEbnCCu+lWsbcblpcdl51JoHP4OaEc+pq1aUX9P3K2r5R6Smq2qaLYSHNrB7C668tY4GmSC7Jx8IRtBzSFlsYztFc8zbOAetzoUyv7RClV/wCL/bb1K5/kt9fvXNVKvn2CjVb4mrDgDdpVRFR90SfCZ4IOcb1zPslkgB9aux8CTwTHsBI5nAx7UmKPER7O+1OyobFx2G0Y7lEVfs0PRqNu0LS1zpBJrNNBu4BpdMyVz2fQ9O6TaK4oOvFtzgn1Hy3M+CYUCxcTDfr8Kd/Kr+hW2YwT6JUMK/pWKxtw7pc5zpF/gS1jG4eUHeEXYbMMVG7QtJpN+0htMhrqdTgXuvh05tBlhEc6YlxELd3/AIy3+n8lRZ8HN6Qg4YnpPvV5SslipmXWl9Uz4LadFzGgn7z3Pzb0YoP0JTDg7hxUom8HPpNN5rgJu3Hn2ykL7TC9018YtX81/wC+RRQprTjHohWzbPYZxq2ojaBRYCeYG+YQt2jA9pq0HMcxrQTTL28O1rcC59MbMdhQP7RFySaa+Ka/MpIUjfJPSMVbcXMptNlBgEtdVc0gnGD4OaZbNFsp0jdr0qrxBcKZN1o5nHy/Ugl9o05NJPz7P9iqpDPoWq1ffds1X8Zn8tZWlt6FsdUawZSc4wbtZpDXCQSKWRBzzn1K/RdSTJ6yyg0h4tzknWs82z2GQmUa9Wo1z6jQKbpIgfuyPuk7VFK1NKcdRXRka2nLTdWSPqSSTtxQlMlIvEbjvOSu6FGNnV4QaDJjZipBSedue878fgqappQDACSpKOlQYDgW85y9aq5kbqy7kalXR3FPpkDNOFQDAgHnnNQyrfvFCeLtElN4GYn1woNK1G8DUhsG6YN44KO0Wi79Z8yNcNNM3sGkY9CqbjJtJ7lsMo4utr7Kyj0NbqjX3WuIDgQ4YYj15LXaFPiz6dT9blnbJSoB3gOl2zEnpWk0O3xf56n8xyz8HGKtmrmpSezXx9Sxbkig1JQJDli9bMLT/lt97ltCVjNbftH+W33uRPoSj1KJroJPOFPVAcLw9YXPtd0hS0XwccjgVQuzLiMHEKUKN7IdCeELYR26PtAaHhxgFhjncMh7VykpsqN707IKCTb7ktntV17XZQ4eoTj7JQ0k4cK+6Q4TgRkRzLnJQKjY8Fll7qARKs9MPLrjj99gd8FWAp7aRSQShclLsNld1WoDZ2eELwe5pbtAzBjcuO4kUxyipV7nYFYWB/iazSQIAe0ExJyIHOq+UkhThmqHgrt0VUiq0ef4sjeH+DHtXBKeBjPOpIJwUotdx1uBFRwOxxHUYXO5dT6QOJzKjdQCVEo7JIjo7ehaXRAmyv8Ax2/yws62nE9C0Whz+zP/ABx/KCv4deNFPEP/AK2TC0ODS2fBOYyHUEJQKaDC14xUeiMeUnPqOJXJaazARfLmtM4gB0bsF3B7doOXt3qt0lRvNwGUnpHQo6jeLrqXaCSkrImljSbruEBiDBY6TzFbBmqlDggXXnPPleERdP8AABsXnweRzfAhbbRmuNGAahLXAYgNLgTzQsxTtUaji07Rz9zcC7gzLohzSdrCcjzgghSPrgiA0DL2J1rtor1TUu3AQ1obMw0TPrJMoU2tM83tC0YWoJyMfUSlqNRaI6dnv7sN6h0rSc2m6YIjFdVnZM4T64XNpulFF5ukQM5mFLUlVi0YptN9/f8AsdWjLDSdSxptv3XOvxLogQAdmXtXRog+KHpP/W5VeiNLUzTeC4NcGQ1pzcXYGN6stCmaLfzfqKzpO3t0NVKupZNKSaElAZIVjdbvtA/DH6nLYrH63jx7fwx7HFE+hKPUoDmfUnEob/UiucvA+sSQU+9goYxCc5yEwoLnqNzkCUEhBlJALqpUNqErAbSo7Sui7ASiE0vViVEHucrnIFydUYoyqyYZQlBIIAMp7XJgCcEAdDXIlQXoTuEUrChzxgehX+iD+zO/H/8Ak1UBdIPQtHoVn7McM6xiN/BtV/D/AIiOfifw2BNK6qrm+bjiOg/Fcq1+pkAKloUg6ZMZJkLs0dZw90ON1oxc7Mgcw2lDdIL7HFW0PSccTGPR7lJZdE0mEEH1nEjDnV4LBMljAWtxN4B0A4C/zncFUVq7S4gi4eZpA6IGS5bjeVeux1eNxxv0C9gBEGcFIzI/2XO1y6KYwP1liuhtUcsE8nS8mPsrZnBx6DHWufTjYoPwdlmTgumzU5nyvy/FcunQBQf5U4Z5KvV8y3Q6r4masA8Mcy2mgx4hnPPvKxlg8v1fELa6EH7PT9H5rNj935mrPqdwKSCSkQJFktbx45n4Z/UtYCspriPG0/QPvSn0Jx6mdOZ9SKG0+pELmLhjs+tMc5OcVHKQxFyV5NITgd6QHRSEYldHC86rzUQ4QlSUqIuNnc6sDtUT3wudmae7FGVhiK8kSmwlCVjoUogpkYp0IGElAPShIBKwodfSJTYTkwHsOB6FsNWqoZRa8hrrtZzrrhIdDG4EbRzcyxzD7VqdGtPczYz4Vxy3NAXRoJuVIo16Udydml6Nem6GFtQOLpwgN82AM1zFPqNdGUb4EdaYAtPQhKK8TMvXnGTuKE4Kay1oafSE9ABhQlNj69ynqK47EdJpS3LgaWuXQNwcedx/tCZb9LMeyHMF8mAcumVT1GkwdwjqyK59I0jdBGMTPrhcj1qWJ1w4eOWXmPdbXsd4TRHNu5irOhVDmyCs822HJwkJ1G2OYSWAlu0HanHUhHz2JamjKS2Ss09m24kdAlcenz4l2LjiMDlmuiwWkObeDrs80rl1hqeJMOJ8JuEYZq3Udptdjk0FUknXX1/MoLB5R6PiFtdD/Z6foN9yxNgOJ6Pktton9xT9BvuWfDoac+p1EpJpSQRJWHAdA9yy+uXl0z/C4e0LTUj4I6B7lX6Z0GLTd8O4Wz929n6wpSVoknTMS142gHpTuEG4da0g1Jbyx/0x80/iSzlXdhvzVWMizKJlvB3BKG7gtVxIZyruw35oHUdnKu7DfmjCQZoy3g7gkbm4LVcSGcq7stS4kM5V3ZalhIM0ZUXNwRvN3BaniQzlXdlqcNSWcq/qajCQZIyl9u4IBzdwWt4k0+Uf1M+SPEinylTqZ8k8JCyRki9u4IBzdwWv4lU+UqdTfkiNS6Xn1P8Ab8kYMM0Y++3cEr7dwWx4mUvPf1t+SPE2l5z+tvyRgwzRjbw3BK+Nw6ltBqbR3v7Q+SQ1Pob39r+yMGGaMVfG4dSV4bvYtrxPof4nbKPFCh/H2yjBhmjFCpGQ9iu9GaVY2gGF91we4mWuyMRBAO5XXFGz7n9tyPFKz+a//UcpxUou0Rm4yVMrBpJh/wD1bjvDv+Kb3TS5ZnU/5K14p2fzXf6j/miNVrOPuHtv+avWtq+45/s+l7yp7po8s3sv/wCKczSFBudVpw8yof6Va8WLPyf+9/zRGrdn5MdbvmjnavuBaGl2ZVnSlnmb46ODqf8AFNOlbOYF/pinUx9itxq/Z+Sb7Vw2vQFJhkMEH2KuWpN9aJx0tNdL+ZUWupZnAxUIOzxb02xvF1v1mrHvXS8xvUuWvSDXw0QIGAVdtu2W0kqRLSt9CiA1zng5wGSMTOc4qO2aUs1RpaalQDAyKY2dJVxoagxzDLWk3iJIBKsBZWeY3shW8ydVexTytNSyrf4mJZVs7JuuqOJEYhoHvWv0b+5p+g33LpFFvmt6gkQoJMsbsaUkCko2LYgsekWGm03m+SNu2FN3fT89vWFgjo0k+T7FMzQb3ZN9iitR9i3FdzcjSNPz29YR75U/Pb1hYY6OY3wX4EZ4KF1gp+cepPmvsLFG/Gkqfnt6wiNI0/Pb1hefiy0xsJ6U6q4EABoHQlzX2Hgjfd8qfnt6wl3zpee3tBecOocyHAcwRzX2Dlo9I76UuUb2ggdK0uUb2gvOeA5ggaI3Jc19g5aPR+/FHlG9YQ780eUb2gvOeA5vYjwKOa+wYI9F790eUb1hNOnaHKM6wvPDR5kuBRzWGCPQu/8AQ5VvWgdYaHKt615/wRRFNHMY8Eb06yWflW9aHGaz8oFg+CR4JHMYsEbk6z2flB7UDrTQ8/2FYfgkeBRzGPBG1OtdDzj2T8kw620N7uyfksbwSXBI5jDBGwOt9D+LslNOuFH+PslZHgkeCRzGGCNWdcKW5/UgdcKfmv6h81leCS4JLmSDBGnOuDPMd7PmmP1sa4RwZ6ws5wSQpFGcgwRcO02NjSoRauEN6I2R0LhaSMF12dEW2waSR2WLSrqXghsgkmdx3K5ZbHOAOGPMs/Qr3dm04+vJW9ntDXjD1hVas5RWzFijr4d2/wBiN9x2+wKEFSArm5035jxR0MYI29aSYw4IqPMl3CkWXcLR90dSPcvMkktVFDKO16vXnHec1CNVUEkYoeTDxUS4poJIxQKTFxT50jqmkkjFBkwHVP6lMp6rY/3SSTxQ1JkvFFHij9SkkliiOTFxRR4pJJIxQ8mLil9SjxSQSRigyY7ikjxTHMikjFBkwcUxzIjVUIpJ4oWTHDVQJcVQkkikFsI1WahxZakklSC2PGrTUeLbUkk6QWwjV5icNAsQSRQWJ+gGEZLOus10ujIOI6ifkkklQ0zpsVkN0EjZKsbNYwfux1JJKtEmTVrEW4jEKKCkkuLWgoy2LIu0TMBhJJJVUM//2Q==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20485" name="Picture 6" descr="http://www.topdogveterinaria.com.br/Fotos/Equipamentos/monitor_cardia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1100138"/>
            <a:ext cx="3286125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ângulo 5"/>
          <p:cNvSpPr>
            <a:spLocks noChangeArrowheads="1"/>
          </p:cNvSpPr>
          <p:nvPr/>
        </p:nvSpPr>
        <p:spPr bwMode="auto">
          <a:xfrm>
            <a:off x="785813" y="714375"/>
            <a:ext cx="7429500" cy="52149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0287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pt-BR" dirty="0" smtClean="0"/>
              <a:t>	</a:t>
            </a:r>
            <a:r>
              <a:rPr lang="pt-BR" sz="4400" dirty="0" smtClean="0"/>
              <a:t>E principalmente utilizar </a:t>
            </a:r>
            <a:r>
              <a:rPr lang="pt-BR" sz="4400" dirty="0" smtClean="0"/>
              <a:t>o ECG no sentido de prestar um </a:t>
            </a:r>
            <a:r>
              <a:rPr lang="pt-BR" sz="4400" b="1" dirty="0" smtClean="0"/>
              <a:t>serviço de qualidade diante de uma emergência</a:t>
            </a:r>
          </a:p>
        </p:txBody>
      </p:sp>
      <p:pic>
        <p:nvPicPr>
          <p:cNvPr id="21508" name="Picture 6" descr="http://www.hemergenciasveterinaria.com.mx/IMAGES/logo%20perro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05313" y="3714750"/>
            <a:ext cx="2595562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14282" y="1285860"/>
            <a:ext cx="8358246" cy="5572140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642910" y="0"/>
            <a:ext cx="7858180" cy="15001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O ECG também pode auxiliar o clínico no </a:t>
            </a:r>
            <a:r>
              <a:rPr lang="pt-BR" b="1" dirty="0" smtClean="0"/>
              <a:t>diagnóstico de diversas patologias extra-cardíacas</a:t>
            </a:r>
            <a:r>
              <a:rPr lang="pt-BR" dirty="0" smtClean="0"/>
              <a:t>, como:</a:t>
            </a:r>
            <a:endParaRPr lang="pt-BR" dirty="0" smtClean="0"/>
          </a:p>
          <a:p>
            <a:pPr lvl="0"/>
            <a:r>
              <a:rPr lang="pt-BR" dirty="0" smtClean="0"/>
              <a:t>Pancreatite</a:t>
            </a:r>
          </a:p>
          <a:p>
            <a:pPr lvl="0"/>
            <a:r>
              <a:rPr lang="pt-BR" dirty="0" smtClean="0"/>
              <a:t>Colapso </a:t>
            </a:r>
            <a:r>
              <a:rPr lang="pt-BR" dirty="0" smtClean="0"/>
              <a:t>traqueal</a:t>
            </a:r>
          </a:p>
          <a:p>
            <a:r>
              <a:rPr lang="pt-BR" dirty="0" smtClean="0"/>
              <a:t>Piometra</a:t>
            </a:r>
          </a:p>
          <a:p>
            <a:pPr lvl="0"/>
            <a:r>
              <a:rPr lang="pt-BR" dirty="0" smtClean="0"/>
              <a:t>Traumatismo craniano ou na medula espinhal</a:t>
            </a:r>
          </a:p>
          <a:p>
            <a:pPr lvl="0"/>
            <a:r>
              <a:rPr lang="pt-BR" dirty="0" smtClean="0"/>
              <a:t>Acidente vascular cerebral (AVC)</a:t>
            </a:r>
          </a:p>
          <a:p>
            <a:pPr lvl="0"/>
            <a:r>
              <a:rPr lang="pt-BR" dirty="0" smtClean="0"/>
              <a:t>Neoplasias do sistema nervoso central</a:t>
            </a:r>
          </a:p>
          <a:p>
            <a:pPr lvl="0"/>
            <a:r>
              <a:rPr lang="pt-BR" dirty="0" smtClean="0"/>
              <a:t>Encefalites</a:t>
            </a:r>
          </a:p>
          <a:p>
            <a:r>
              <a:rPr lang="pt-BR" dirty="0" smtClean="0"/>
              <a:t>Hipertireoidismo</a:t>
            </a:r>
            <a:endParaRPr lang="pt-BR" dirty="0" smtClean="0"/>
          </a:p>
          <a:p>
            <a:pPr lvl="0"/>
            <a:r>
              <a:rPr lang="pt-BR" dirty="0" smtClean="0"/>
              <a:t>Hipotireoidismo</a:t>
            </a:r>
            <a:endParaRPr lang="pt-BR" dirty="0" smtClean="0"/>
          </a:p>
          <a:p>
            <a:pPr lvl="0"/>
            <a:endParaRPr lang="pt-BR" dirty="0" smtClean="0"/>
          </a:p>
          <a:p>
            <a:pPr lvl="0"/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0" y="0"/>
            <a:ext cx="8643966" cy="6572272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pt-BR" dirty="0" smtClean="0"/>
              <a:t>Doença </a:t>
            </a:r>
            <a:r>
              <a:rPr lang="pt-BR" dirty="0" smtClean="0"/>
              <a:t>pulmonar obstrutiva </a:t>
            </a:r>
            <a:r>
              <a:rPr lang="pt-BR" dirty="0" smtClean="0"/>
              <a:t>crônica</a:t>
            </a:r>
            <a:endParaRPr lang="pt-BR" dirty="0" smtClean="0"/>
          </a:p>
          <a:p>
            <a:pPr lvl="0"/>
            <a:r>
              <a:rPr lang="pt-BR" dirty="0" smtClean="0"/>
              <a:t>Hipertermia e insolação</a:t>
            </a:r>
          </a:p>
          <a:p>
            <a:r>
              <a:rPr lang="pt-BR" dirty="0" smtClean="0"/>
              <a:t>Insuficiência renal</a:t>
            </a:r>
          </a:p>
          <a:p>
            <a:pPr lvl="0"/>
            <a:r>
              <a:rPr lang="pt-BR" dirty="0" smtClean="0"/>
              <a:t>Pode </a:t>
            </a:r>
            <a:r>
              <a:rPr lang="pt-BR" dirty="0" smtClean="0"/>
              <a:t>indicar se o paciente com síndrome urológica felina e obstrução ureteral, encontra-se em estágio avançado da patologia</a:t>
            </a:r>
          </a:p>
          <a:p>
            <a:pPr lvl="0"/>
            <a:r>
              <a:rPr lang="pt-BR" dirty="0" smtClean="0"/>
              <a:t>Compressão </a:t>
            </a:r>
            <a:r>
              <a:rPr lang="pt-BR" dirty="0" smtClean="0"/>
              <a:t>do nervo vago (por neoplasias cervicais [carótidas ou </a:t>
            </a:r>
            <a:r>
              <a:rPr lang="pt-BR" dirty="0" smtClean="0"/>
              <a:t>tireoidianas] </a:t>
            </a:r>
            <a:r>
              <a:rPr lang="pt-BR" dirty="0" smtClean="0"/>
              <a:t>ou torácicas), pode refletir no </a:t>
            </a:r>
            <a:r>
              <a:rPr lang="pt-BR" dirty="0" smtClean="0"/>
              <a:t>ECG</a:t>
            </a:r>
          </a:p>
          <a:p>
            <a:r>
              <a:rPr lang="pt-BR" dirty="0" smtClean="0"/>
              <a:t>Doença </a:t>
            </a:r>
            <a:r>
              <a:rPr lang="pt-BR" dirty="0" smtClean="0"/>
              <a:t>de </a:t>
            </a:r>
            <a:r>
              <a:rPr lang="pt-BR" dirty="0" smtClean="0"/>
              <a:t>Addison</a:t>
            </a:r>
          </a:p>
          <a:p>
            <a:r>
              <a:rPr lang="pt-BR" dirty="0" smtClean="0"/>
              <a:t>Síndrome de Cushing</a:t>
            </a:r>
          </a:p>
          <a:p>
            <a:pPr lvl="0"/>
            <a:r>
              <a:rPr lang="pt-BR" dirty="0" smtClean="0"/>
              <a:t>Choque elétrico</a:t>
            </a:r>
            <a:endParaRPr lang="pt-BR" dirty="0" smtClean="0"/>
          </a:p>
          <a:p>
            <a:pPr lvl="0"/>
            <a:endParaRPr lang="pt-BR" dirty="0" smtClean="0"/>
          </a:p>
          <a:p>
            <a:pPr lvl="0"/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0" y="0"/>
            <a:ext cx="8572528" cy="6500834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Mensurar se processos </a:t>
            </a:r>
            <a:r>
              <a:rPr lang="pt-BR" dirty="0" smtClean="0"/>
              <a:t>sistêmicos </a:t>
            </a:r>
            <a:r>
              <a:rPr lang="pt-BR" dirty="0" smtClean="0"/>
              <a:t>estão  repercutindo </a:t>
            </a:r>
            <a:r>
              <a:rPr lang="pt-BR" dirty="0" smtClean="0"/>
              <a:t>no miocárdio = Infecciosos, tóxicos, hipóxia, anemia, uremia, </a:t>
            </a:r>
            <a:r>
              <a:rPr lang="pt-BR" dirty="0" smtClean="0"/>
              <a:t>parvovirose</a:t>
            </a:r>
            <a:r>
              <a:rPr lang="pt-BR" dirty="0" smtClean="0"/>
              <a:t>, </a:t>
            </a:r>
            <a:r>
              <a:rPr lang="pt-BR" dirty="0" smtClean="0"/>
              <a:t>dilatação </a:t>
            </a:r>
            <a:r>
              <a:rPr lang="pt-BR" dirty="0" smtClean="0"/>
              <a:t>gástrica/vólvulo, torção ou neoplasia </a:t>
            </a:r>
            <a:r>
              <a:rPr lang="pt-BR" dirty="0" smtClean="0"/>
              <a:t>esplênica</a:t>
            </a:r>
            <a:endParaRPr lang="pt-BR" dirty="0" smtClean="0"/>
          </a:p>
          <a:p>
            <a:pPr lvl="0"/>
            <a:r>
              <a:rPr lang="pt-BR" dirty="0" smtClean="0"/>
              <a:t>Doença </a:t>
            </a:r>
            <a:r>
              <a:rPr lang="pt-BR" dirty="0" smtClean="0"/>
              <a:t>Pericárdica (Pericardite e Efusão pericárdica</a:t>
            </a:r>
            <a:r>
              <a:rPr lang="pt-BR" dirty="0" smtClean="0"/>
              <a:t>)</a:t>
            </a:r>
          </a:p>
          <a:p>
            <a:r>
              <a:rPr lang="pt-BR" dirty="0" smtClean="0"/>
              <a:t>Pneumotórax</a:t>
            </a:r>
          </a:p>
          <a:p>
            <a:pPr lvl="0"/>
            <a:r>
              <a:rPr lang="pt-BR" dirty="0" smtClean="0"/>
              <a:t>Edema pulmonar </a:t>
            </a:r>
          </a:p>
          <a:p>
            <a:pPr lvl="0"/>
            <a:r>
              <a:rPr lang="pt-BR" dirty="0" smtClean="0"/>
              <a:t>Pneumonia</a:t>
            </a:r>
          </a:p>
          <a:p>
            <a:pPr lvl="0"/>
            <a:r>
              <a:rPr lang="pt-BR" dirty="0" smtClean="0"/>
              <a:t>Efusão pleural</a:t>
            </a:r>
          </a:p>
          <a:p>
            <a:pPr lvl="0"/>
            <a:r>
              <a:rPr lang="pt-BR" dirty="0" smtClean="0"/>
              <a:t>Derrames pleurais (linfossarcoma</a:t>
            </a:r>
            <a:r>
              <a:rPr lang="pt-BR" dirty="0" smtClean="0"/>
              <a:t>)</a:t>
            </a:r>
            <a:endParaRPr lang="pt-B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0" y="0"/>
            <a:ext cx="8715404" cy="6286520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Traumatismos </a:t>
            </a:r>
            <a:r>
              <a:rPr lang="pt-BR" dirty="0" smtClean="0"/>
              <a:t>(derrame pericárdico, pleural</a:t>
            </a:r>
            <a:r>
              <a:rPr lang="pt-BR" dirty="0" smtClean="0"/>
              <a:t>)</a:t>
            </a:r>
            <a:endParaRPr lang="pt-BR" dirty="0" smtClean="0"/>
          </a:p>
          <a:p>
            <a:pPr lvl="0"/>
            <a:r>
              <a:rPr lang="pt-BR" dirty="0" smtClean="0"/>
              <a:t>Enfisema (pulmonar ou subcutâneo</a:t>
            </a:r>
            <a:r>
              <a:rPr lang="pt-BR" dirty="0" smtClean="0"/>
              <a:t>)</a:t>
            </a:r>
          </a:p>
          <a:p>
            <a:pPr lvl="0"/>
            <a:r>
              <a:rPr lang="pt-BR" dirty="0" smtClean="0"/>
              <a:t>Hipoalbuminemia</a:t>
            </a:r>
          </a:p>
          <a:p>
            <a:pPr lvl="0"/>
            <a:r>
              <a:rPr lang="pt-BR" dirty="0" smtClean="0"/>
              <a:t>Em certos casos, direcionar o diagnóstico para uma tuberculose em cães</a:t>
            </a:r>
          </a:p>
          <a:p>
            <a:pPr lvl="0"/>
            <a:r>
              <a:rPr lang="pt-BR" dirty="0" smtClean="0"/>
              <a:t>Linfossarcomas e peritonite infecciosa </a:t>
            </a:r>
            <a:r>
              <a:rPr lang="pt-BR" dirty="0" smtClean="0"/>
              <a:t>felina</a:t>
            </a:r>
          </a:p>
          <a:p>
            <a:r>
              <a:rPr lang="pt-BR" dirty="0" smtClean="0"/>
              <a:t>Anasarca (</a:t>
            </a:r>
            <a:r>
              <a:rPr lang="pt-BR" dirty="0" smtClean="0"/>
              <a:t>hipoalbuminemia)</a:t>
            </a:r>
          </a:p>
          <a:p>
            <a:r>
              <a:rPr lang="pt-BR" dirty="0" smtClean="0"/>
              <a:t>Leucemia </a:t>
            </a:r>
            <a:r>
              <a:rPr lang="pt-BR" dirty="0" smtClean="0"/>
              <a:t>felina com </a:t>
            </a:r>
            <a:r>
              <a:rPr lang="pt-BR" dirty="0" smtClean="0"/>
              <a:t>linfoma</a:t>
            </a:r>
          </a:p>
          <a:p>
            <a:r>
              <a:rPr lang="pt-BR" dirty="0" smtClean="0"/>
              <a:t>Hipercalemia</a:t>
            </a:r>
          </a:p>
          <a:p>
            <a:r>
              <a:rPr lang="pt-BR" dirty="0" smtClean="0"/>
              <a:t>Hipocalemia</a:t>
            </a:r>
          </a:p>
          <a:p>
            <a:pPr lvl="0"/>
            <a:r>
              <a:rPr lang="pt-BR" dirty="0" smtClean="0"/>
              <a:t>- Animais diabéticos </a:t>
            </a:r>
            <a:r>
              <a:rPr lang="pt-BR" dirty="0" smtClean="0"/>
              <a:t>cetoacidóticos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0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0" y="0"/>
            <a:ext cx="8429652" cy="6429396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-24"/>
            <a:ext cx="8229600" cy="6858000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Insuficiência </a:t>
            </a:r>
            <a:r>
              <a:rPr lang="pt-BR" dirty="0" smtClean="0"/>
              <a:t>renal oligúrica ou </a:t>
            </a:r>
            <a:r>
              <a:rPr lang="pt-BR" dirty="0" smtClean="0"/>
              <a:t>anúrica</a:t>
            </a:r>
            <a:endParaRPr lang="pt-BR" dirty="0" smtClean="0"/>
          </a:p>
          <a:p>
            <a:pPr lvl="0"/>
            <a:r>
              <a:rPr lang="pt-BR" dirty="0" smtClean="0"/>
              <a:t>Ruptura </a:t>
            </a:r>
            <a:r>
              <a:rPr lang="pt-BR" dirty="0" smtClean="0"/>
              <a:t>da bexiga </a:t>
            </a:r>
            <a:r>
              <a:rPr lang="pt-BR" dirty="0" smtClean="0"/>
              <a:t>urinária</a:t>
            </a:r>
          </a:p>
          <a:p>
            <a:pPr lvl="0"/>
            <a:r>
              <a:rPr lang="pt-BR" dirty="0" smtClean="0"/>
              <a:t>Hipocalcemia </a:t>
            </a:r>
            <a:endParaRPr lang="pt-BR" dirty="0" smtClean="0"/>
          </a:p>
          <a:p>
            <a:pPr lvl="0"/>
            <a:r>
              <a:rPr lang="pt-BR" dirty="0" smtClean="0"/>
              <a:t>Eclâmpsia</a:t>
            </a:r>
            <a:endParaRPr lang="pt-BR" dirty="0" smtClean="0"/>
          </a:p>
          <a:p>
            <a:pPr lvl="0"/>
            <a:r>
              <a:rPr lang="pt-BR" dirty="0" smtClean="0"/>
              <a:t>Hipoparatireoidismo </a:t>
            </a:r>
            <a:r>
              <a:rPr lang="pt-BR" dirty="0" smtClean="0"/>
              <a:t>secundário </a:t>
            </a:r>
            <a:r>
              <a:rPr lang="pt-BR" dirty="0" smtClean="0"/>
              <a:t>nutricional</a:t>
            </a:r>
            <a:endParaRPr lang="pt-BR" dirty="0" smtClean="0"/>
          </a:p>
          <a:p>
            <a:pPr lvl="0"/>
            <a:r>
              <a:rPr lang="pt-BR" dirty="0" smtClean="0"/>
              <a:t>Grande </a:t>
            </a:r>
            <a:r>
              <a:rPr lang="pt-BR" dirty="0" smtClean="0"/>
              <a:t>perda de fluído secundário a diarréia        e no íleo </a:t>
            </a:r>
            <a:r>
              <a:rPr lang="pt-BR" dirty="0" smtClean="0"/>
              <a:t>paralítico</a:t>
            </a:r>
          </a:p>
          <a:p>
            <a:pPr lvl="0"/>
            <a:r>
              <a:rPr lang="pt-BR" dirty="0" smtClean="0"/>
              <a:t>Síndrome </a:t>
            </a:r>
            <a:r>
              <a:rPr lang="pt-BR" dirty="0" smtClean="0"/>
              <a:t>de má absorção </a:t>
            </a:r>
            <a:r>
              <a:rPr lang="pt-BR" dirty="0" smtClean="0"/>
              <a:t>intestinal</a:t>
            </a:r>
            <a:endParaRPr lang="pt-BR" dirty="0" smtClean="0"/>
          </a:p>
          <a:p>
            <a:pPr lvl="0"/>
            <a:r>
              <a:rPr lang="pt-BR" dirty="0" smtClean="0"/>
              <a:t>Falência </a:t>
            </a:r>
            <a:r>
              <a:rPr lang="pt-BR" dirty="0" smtClean="0"/>
              <a:t>renal com retenção de </a:t>
            </a:r>
            <a:r>
              <a:rPr lang="pt-BR" dirty="0" smtClean="0"/>
              <a:t>fósforo</a:t>
            </a:r>
            <a:endParaRPr lang="pt-BR" dirty="0" smtClean="0"/>
          </a:p>
          <a:p>
            <a:pPr lvl="0"/>
            <a:r>
              <a:rPr lang="pt-BR" dirty="0" smtClean="0"/>
              <a:t>Hipercalcemia</a:t>
            </a:r>
          </a:p>
          <a:p>
            <a:pPr lvl="0"/>
            <a:r>
              <a:rPr lang="pt-BR" dirty="0" smtClean="0"/>
              <a:t>Hiperparatireoidismo</a:t>
            </a:r>
            <a:endParaRPr lang="pt-BR" dirty="0" smtClean="0"/>
          </a:p>
          <a:p>
            <a:pPr lvl="0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0" y="0"/>
            <a:ext cx="8643966" cy="6357958"/>
          </a:xfrm>
          <a:prstGeom prst="round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Pseudohiperparatireoidismo </a:t>
            </a:r>
            <a:r>
              <a:rPr lang="pt-BR" dirty="0" smtClean="0"/>
              <a:t>com linfomas</a:t>
            </a:r>
          </a:p>
          <a:p>
            <a:pPr lvl="0"/>
            <a:r>
              <a:rPr lang="pt-BR" dirty="0" smtClean="0"/>
              <a:t>Mieloma </a:t>
            </a:r>
            <a:r>
              <a:rPr lang="pt-BR" dirty="0" smtClean="0"/>
              <a:t>múltiplo</a:t>
            </a:r>
          </a:p>
          <a:p>
            <a:pPr lvl="0"/>
            <a:r>
              <a:rPr lang="pt-BR" dirty="0" smtClean="0"/>
              <a:t>Leucemia</a:t>
            </a:r>
            <a:endParaRPr lang="pt-BR" dirty="0" smtClean="0"/>
          </a:p>
          <a:p>
            <a:pPr lvl="0"/>
            <a:r>
              <a:rPr lang="pt-BR" dirty="0" smtClean="0"/>
              <a:t>Hipoglicemia</a:t>
            </a:r>
          </a:p>
          <a:p>
            <a:r>
              <a:rPr lang="pt-BR" dirty="0" smtClean="0"/>
              <a:t>Tumores </a:t>
            </a:r>
            <a:r>
              <a:rPr lang="pt-BR" dirty="0" smtClean="0"/>
              <a:t>funcionais da tireóide</a:t>
            </a:r>
          </a:p>
          <a:p>
            <a:r>
              <a:rPr lang="pt-BR" dirty="0" smtClean="0"/>
              <a:t>Hipotermia</a:t>
            </a:r>
          </a:p>
          <a:p>
            <a:pPr lvl="0"/>
            <a:r>
              <a:rPr lang="pt-BR" dirty="0" smtClean="0"/>
              <a:t>Dilatação gástrica e vólvulo</a:t>
            </a:r>
          </a:p>
          <a:p>
            <a:pPr lvl="0"/>
            <a:r>
              <a:rPr lang="pt-BR" dirty="0" smtClean="0"/>
              <a:t>Avaliação da </a:t>
            </a:r>
            <a:r>
              <a:rPr lang="pt-BR" dirty="0" smtClean="0"/>
              <a:t>toxicidade da doxirrubicina</a:t>
            </a:r>
            <a:endParaRPr lang="pt-BR" dirty="0" smtClean="0"/>
          </a:p>
          <a:p>
            <a:pPr lvl="0"/>
            <a:r>
              <a:rPr lang="pt-BR" dirty="0" smtClean="0"/>
              <a:t>Auxiliar na intoxicação por bufotoxina (sapo) e por chocolate</a:t>
            </a:r>
            <a:endParaRPr lang="pt-BR" dirty="0" smtClean="0"/>
          </a:p>
          <a:p>
            <a:pPr lvl="0"/>
            <a:r>
              <a:rPr lang="pt-BR" dirty="0" smtClean="0"/>
              <a:t>Hipertensão arterial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571472" y="4786322"/>
            <a:ext cx="8072494" cy="207167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785786" y="0"/>
            <a:ext cx="6072230" cy="1142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-24"/>
            <a:ext cx="8229600" cy="6858000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rgbClr val="FF0000"/>
                </a:solidFill>
              </a:rPr>
              <a:t>Não, o ECG não é prerrogativa só do cardiologista e/ou do anestesista!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	Mas também de todo o clínico que procura disponibilizar para o seu paciente, tudo o que a ciência concede para deixá-lo feliz!</a:t>
            </a:r>
            <a:endParaRPr lang="pt-BR" dirty="0"/>
          </a:p>
        </p:txBody>
      </p:sp>
      <p:pic>
        <p:nvPicPr>
          <p:cNvPr id="1026" name="Picture 2" descr="https://encrypted-tbn2.gstatic.com/images?q=tbn:ANd9GcS8mxZZWz-yyL9SQ6EqwiDZWdGYrseOMOB3bbfLc3otARC97Sb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643050"/>
            <a:ext cx="5279383" cy="35004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642910" y="0"/>
            <a:ext cx="8001056" cy="164305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Curso baseado no livro</a:t>
            </a:r>
            <a:r>
              <a:rPr lang="pt-BR" b="1" dirty="0" smtClean="0"/>
              <a:t> “O eletrocardiograma na medicina veterinária” </a:t>
            </a:r>
            <a:r>
              <a:rPr lang="pt-BR" dirty="0" smtClean="0"/>
              <a:t>(Editora Roca, 2011), de Luiz Henrique Filippi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>
                <a:hlinkClick r:id="rId2"/>
              </a:rPr>
              <a:t>www.eletrocardiogramavet.com.br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>
                <a:hlinkClick r:id="rId3"/>
              </a:rPr>
              <a:t>lhfilippi@terra.com.br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31746" name="Picture 2" descr="https://encrypted-tbn1.gstatic.com/images?q=tbn:ANd9GcSmc4qroPEZwliwx1pGaJarEJVhBoY9PWotAWuvWk_M5Sto21t8-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74749" y="3376623"/>
            <a:ext cx="4626407" cy="29098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ângulo de cantos arredondados 6"/>
          <p:cNvSpPr>
            <a:spLocks noChangeArrowheads="1"/>
          </p:cNvSpPr>
          <p:nvPr/>
        </p:nvSpPr>
        <p:spPr bwMode="auto">
          <a:xfrm>
            <a:off x="571500" y="1143000"/>
            <a:ext cx="7572375" cy="2857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5" name="Retângulo 4"/>
          <p:cNvSpPr>
            <a:spLocks noChangeArrowheads="1"/>
          </p:cNvSpPr>
          <p:nvPr/>
        </p:nvSpPr>
        <p:spPr bwMode="auto">
          <a:xfrm>
            <a:off x="714375" y="5429250"/>
            <a:ext cx="7786688" cy="1143000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FontTx/>
              <a:buNone/>
            </a:pPr>
            <a:r>
              <a:rPr lang="pt-BR" u="sng" smtClean="0"/>
              <a:t>Na rotina de uma clínica ou hospital veterinário:</a:t>
            </a:r>
          </a:p>
          <a:p>
            <a:pPr>
              <a:buFontTx/>
              <a:buNone/>
            </a:pPr>
            <a:endParaRPr lang="pt-BR" smtClean="0"/>
          </a:p>
          <a:p>
            <a:pPr>
              <a:buFontTx/>
              <a:buNone/>
            </a:pPr>
            <a:r>
              <a:rPr lang="pt-BR" smtClean="0"/>
              <a:t>	O </a:t>
            </a:r>
            <a:r>
              <a:rPr lang="pt-BR" b="1" smtClean="0"/>
              <a:t>eletrocardiograma</a:t>
            </a:r>
            <a:r>
              <a:rPr lang="pt-BR" smtClean="0"/>
              <a:t> (ECG) é uma das “ferramentas” principais da </a:t>
            </a:r>
            <a:r>
              <a:rPr lang="pt-BR" smtClean="0">
                <a:solidFill>
                  <a:srgbClr val="FF0000"/>
                </a:solidFill>
              </a:rPr>
              <a:t>análise de uma emergência</a:t>
            </a:r>
            <a:r>
              <a:rPr lang="pt-BR" smtClean="0"/>
              <a:t>. </a:t>
            </a:r>
          </a:p>
          <a:p>
            <a:pPr>
              <a:buFontTx/>
              <a:buNone/>
            </a:pPr>
            <a:endParaRPr lang="pt-BR" smtClean="0"/>
          </a:p>
          <a:p>
            <a:pPr>
              <a:buFontTx/>
              <a:buNone/>
            </a:pPr>
            <a:endParaRPr lang="pt-BR" smtClean="0"/>
          </a:p>
          <a:p>
            <a:pPr>
              <a:buFontTx/>
              <a:buNone/>
            </a:pPr>
            <a:r>
              <a:rPr lang="pt-BR" smtClean="0"/>
              <a:t>	Mesmo na </a:t>
            </a:r>
            <a:r>
              <a:rPr lang="pt-BR" smtClean="0">
                <a:solidFill>
                  <a:srgbClr val="FF0000"/>
                </a:solidFill>
              </a:rPr>
              <a:t>medicina humana</a:t>
            </a:r>
            <a:r>
              <a:rPr lang="pt-BR" smtClean="0"/>
              <a:t>, nos pronto-socorros é considerado vital, em detrimento a outros </a:t>
            </a:r>
            <a:r>
              <a:rPr lang="pt-BR" u="sng" smtClean="0"/>
              <a:t>exames cardiológicos de ponta</a:t>
            </a:r>
            <a:endParaRPr lang="pt-BR" smtClean="0"/>
          </a:p>
          <a:p>
            <a:pPr>
              <a:buFontTx/>
              <a:buNone/>
            </a:pPr>
            <a:r>
              <a:rPr lang="pt-BR" smtClean="0"/>
              <a:t>	Um traçado bem interpretado pode revelar indício de patologias cardíacas/extra-cardíacas</a:t>
            </a:r>
          </a:p>
          <a:p>
            <a:pPr>
              <a:buFontTx/>
              <a:buNone/>
            </a:pPr>
            <a:endParaRPr lang="pt-BR" smtClean="0"/>
          </a:p>
        </p:txBody>
      </p:sp>
      <p:sp>
        <p:nvSpPr>
          <p:cNvPr id="3077" name="AutoShape 4" descr="data:image/jpeg;base64,/9j/4AAQSkZJRgABAQAAAQABAAD/2wCEAAkGBhMSERQUExQVFRQWFxwVFxcYGB4cHxwdGh0VGB0XGhsdHSceHSAjGhoaIC8gJCcqLC0tGx4xNTAqNiYrLCoBCQoKDgwOGg8PGiwlHyQsLDAvLDQuNDQsLCwsLCwsLCwsNCwsLCwsLCwsLCwsLCwsLCwsLCwsLCwsLCwsLCwsLP/AABEIAMcA/QMBIgACEQEDEQH/xAAcAAEAAgMBAQEAAAAAAAAAAAAABQYDBAcCAQj/xABIEAACAQMCAwUFBQYCBwcFAAABAgMABBESIQUxQQYTIlFhBzJxgZEUI0JSoWJygpKx8DPRFUNjc6LB8SRTk7KzwtMWJVSDhP/EABsBAQADAQEBAQAAAAAAAAAAAAABAgQDBQYH/8QAMBEAAgIBAwIEBAYCAwAAAAAAAAECEQMSITEEQRMiUWEFFDLRcaGx4fDxQsEjgZH/2gAMAwEAAhEDEQA/AO40pSgFKUoBSlKAUpSgFKUoBSlKAUpSgFKUoBStefiMSOiPIiu+yKzAFuQ8IJydyOXnVem7cpDcyx3OiKJX0JLk4zoVyJOi5yQOnh55IFQ2lyWUXLgtNKpy+1SxZotEqmNye8kYlBDsxUOGGcuwwB8T5Z3uFduILqdI7fMiMjsZd1GUKDQAwBb3tzyGw3J2akNEvQsdKUqSopSlAKUpQClKUApSlAKUpQClKUApSlAKUpQChNfGYDntVd7ccdihsLljIgYxOiAnOp2UgKADk/Lpk8gaBbktxjiyW0LzSaiqY2VSxJJCgKBzJYgfOol+1eLRphokfEbqq6gpWZ9EeWION8gkZwQduhodx2rjPD2W0zJbLJFiOZ9MsKLKhBXVkyxMVAXfKEkbgaV9NYePKu6rqDNGD4GI1aWIxkEFidiATzBO9Z55dJtw9NrV+/5HSeG9oophD4gskqFxHnJGnZgcbeFgV9SDjka3bO/jlBaN1dQSupTkZHMAjY45bdcjpXJhG4M8SjEVyY3kkDlWBjO6DG+H2yc7ZfmWq7dmOKQW9jGzuEDM5VeZPjfARFGSMDYAHA+FWhlUiuXpnDf32LVSsFjerNGsiZKtuMgqfLcEAjccjWeuxkarZioa77URxSssiukaEB5zp7tSwBUMdWoA594jSNsncVM1B8bcW8iXBGY30wTjGfCxwjkcsK7YP7Lk/hwYZKIPttelLmAJBFIJIn7xmyrlFZAqxSAZRlMjMDnG55cxR+GXbXS3KSSO0qzE946gPtpMcjIBpDAqNhkeH1qf7R33CbZLlYJlS42KxIHZVki1kKFVSEDZKMBgYI5HBqEHEIQgutBV5EC4OxODkA9Dj83ljoayZ5Vzwer0OLxGoxW/H4kdwTgs5RpHdo7hrrvmkwNXgLglRjGSxYjYjcGp/gHHI7W4nKwl3jjWKMnCxx51PKzSk7ajoBAUt93nqap91evI2pjv0x09B5VMWzO0McrzOohctjQJNWNOkFWB1YPIb74P4RWTF1OqZ7fW/CPl8Gpu+E1+51rsnxWe4iMsyoqMcxFQwJXLbkNvjGMNtqHiwAQBOVS/Z1eNcI0zXN1IRlWjlQKqk4IGe6XUwA/CSBqxvsa2Lrt/FIzRWRWeZWw5IYRoOrNJjDcsAJnJ9ASPUUko2z5KUfM0i2V4llVQWYhVAySTgAeZJ5Vz7iHbW/tXj1rb3Pet3awxK8UhbmCCzyAgY3yBzB2qC4/2kD3JEphmnXxd1LOsdvBp5IC3heXJ3YjPlpAAqnjRf07krG+50m37YWTyCNbmEuxwq6x4j5KeTfLNTFcg4lxtLvhMs4wGRC+M5MckZBUg4BByAQcA4Pxrq/DrkyRRuRguisR5agDj9anHk12ROGk2KUpXU5ilKUApSlAKUpQClCa5p237ZO0zwQyNFFFpWSRSVZ3cDEauDkKFYZIwckYIxk0nNQVsvCDk6Rf+K8US3iaV+SjkMZY9FXJALE7AVy/i3tJue8XM8VsMZEaqJDg43d3Bz8go57nbFXvryaJZZZZJZCG0wLJLJKBnbX4mOCd88uo/Fvs2lnKhEUkIikaPvWN1IsXeDbUdRByRzK81A5bYrNLJKf0cGmGKEfrZu8T7Ry30zJchNKorpGpLRkHUNek7Fs43OcdOuYiWPW7xwCOPSNEkugZ3B+7UDmcHfyzjoa8cAL6Y8xjBQhZA2fCCWCsOnkP+W9Ss06RgsxCLnc8tzty6nlWacm5bneEUokbacOniVEVoJUjOUMsZymfykE48/wC8Vi7Qm5ePLyqASoCRqVGSdixJyQPL9OtfY+0ytKYljaQlgsfdnOsnAxvjByfX/PKbfvoZZpsq0TFRFuO7IIBMmcHUfXAA896luaWpmrAvFyRx3s2v/LN237VsANaAnqVOP0Oa3+5wkbW0SYdlaQatBKZ1MqsAcE7gH8OdtxWlwrsFe3C61iEaYyDM2jPwXBb5kCvEXEns5fssgEzZGj7O4lGWOO72wQxPQ4PpgiueKObmSPY699ClWCatcq3+v7nSuH9sQNEaWjquyqsbIemwCgjoCfgCat1UHslZXYUyNZiOcggPPKAqqSfcRAz5xp1atJYjmBgCZmsL4kNLfRwKM5WKBf1eZnzjHRRzNepByrzHyObRq8nBZaq/GIZpFniuJxFDIsgDpFsseMeKUuQrgHOWCjmRnBqNuOL23JuLTSMvSAxnnjYiGEknbrXySVZEeMQcVuVbKtrzEGDAgr42jOMdcdedWbOSRK8S7E28sK62InRABd+ES+EAa3fGGBA3DbEZqqdj+w6Xlut1fO7M5JUK+hO7Gyttv4vfzkcx899OBy47uPh86xY0hZOJuq4xjToR3AHTFaNr2MtvtkVtcWEMYeOSQGO7mkOIygwwITA8ex9KpKMZco7Y82TH9Emvwf2ZvcS9mFgQTHcPCf8AeK6/MPk/RhXJb3tdJGghhYqUkcO4xhsNgFc7gHn9K6p2h7L8Lt2SGLh8c9w6krHqICqOckjknQvTOCTyArjHaXhzQ3MqNGsRBzoTJQA7jQTvpx57/DeuMseNS2Ss2w6zqJw0Tm2vf+WSF37QLyW1W1MgWIe9oBDSct5WJJO/lgeYI2qc9n3Hl0TWrYWSYMUflqYqVCMfTmp+PpVDUVmgkKkMpIK+IEdCMEcvI4qZLUqOLSO7WnC0XuZZBmaGER6yxOBga/Q7hvFz3Pyq/Aux0tvbQ8SiW3YNHLJLHdEhRExzGR4TvoG55nI9c3VwJEw26uuCD1DDl58j/wBKr69mJmRbaW5L2UbgxwBQGIU5VJJOZUE4xvyHLFZ8U1G7KSTfBUrnhkcNh30h7me9bQVyVRI5JA+TH5Igz1wGHWur2ntA4eipFHM8ulQo7uKWTYeEZKIRnYfWqt2h4hZ20yySwmSdkwhWPWQoPTV4V3PTc/Ctc+0IKmo2d4sY5sU8I/XG59a6QySStLkiUUy9jt5a+Vz87S4x8z3VZv8A60tMZ70jrvHIP/ZVGh7fWmV1s8WQCO+jZQQdxg4KnI65qdtLxJAGjdXB2yrBv/Kf78qt8xJcop4SLDD2ts2xi5hBJAAZwpJOCAAxBPMcuu3OpSOVWGVII8wc1T2bOx3HUHfz6df1/StFOERLkxAwufxQHuic9fDhW/iU0XVeqI8H3Og0qs8L7QvGVS5IYEhVmAxlmOkLIoGFJyPGPCTzCbA2atUZKStHFxa5FKUqxBA9sOMJbQa5H0R/iOMk8sADqSTy+FceQXFyZ2FlM6yylwSQm3g0rluoCjkTVw9qfFg8aIN5hMskMYGSe7PiLAclxnfzwB6R7e0FDbRuoD3Mh0dyMjS/4tWdwgznPXp1x5+R6nqRsxrSiu8Wu5oUxc2skSSfd6g6HcjfTg89/WsbxyXsYE1zdSRK+QkoXORnJB3I5kf5bVvR2hMhlmbvJzzcjZf2Y1/Ao5edbJ/vP0/5Vx11tE0KF7yPKKAABsBsB5dAMV7P9/rUZxe2JV376REWMnSpwCVBOS3M9Bj+la1rw24REZJmL6QXSQlkJONs8154+X1rSrkvfsb3G1Pda19+FlnTrgxnV/TO1WjtbwFeI8Qt0iCwNJbpdGfc6wGxoKDwsygoQx3GccsVCoM4yBvsR8eY+HMVNdi+NpH/AKOe4lCKtvcWwMhABdJoUC5PM6ANvStPTPZxZmzqmmjNJfW0zmOR77ikg8LJGpSEMpHvKmiP3h+ItjrUzbTXaR4hsrSxiHIzyDy2PdxLpyMdX8qz23s8RNYF3eBHdpDGkgjXU5LHGhQw3PnWjc8A4LEczNFI68+9naVzjbdS5JPyrZTMlo1b7i0J2uuNb53jtNKAeng7yXn1LD4V5t5OHneLh93eMc/eSQvJ4jg+Jrhts7HIGKk7btNZQ4FpaOQQAHSERJjOw7yTTkZ8s15vO190QSqW0IH4pJGfn5gBVB/iINXWOT7EOSRsxcR4iVVYLCG3XG3fTDbHQpEp+WDWT/RnFZD47y3gHlDBrPw1Stgj1xUFdT3khOb2VVzkLFHGny1aWY/WtQ8LLHJurxt+X2l8bHkdODsfIiuny8ymuJaR2HLj7+9vZj1xL3a+vhiC7emTUhwnsraWhLwwqjY3c5ZsfvsScfOqRJwVG5vcH/8AquPn/raiOMdk0ZY0haVHkmjjB76RtmYBtmcj3dR/hpLBKKvYlTTdFg7PXYnWW7PO4lZgT+RGMca9Ngoz03J+NeO0XZSC9UCUMHUYV12YDy5bjrgjzxioCyu5rVRw9JIYbmGUqO/U6Zo2LMhQjkTnl9Otb3Bu095KJSbIyCGQxS9w24I8o3OWHXYnnsK8lwm5OuTbskV6T2PuD4LhdPTVG2f0JB+tSvA/ZjDC4kmkMxU5C6dKZ8zzLY8th6VNRdsbQtpeQwv+SdDEev5hp57c6l4bhHGUZG65VlP9D8P1qrlPhknv9M/3/lWOZiFYhdRAJAzjOxwM8hk7Z9ayuMc9h5np/e/l/lDXXaeLWI4P+03De7FCQ2TvuzjwoB1JO1VUW+BZ84P2oEshhkjkt7gDUYn/ABD8yMNm6/r0Bx57YwyTWrwxKzyTMsaqMZO+tuZAyERjuRyNVq47J3EnEJu+nUXCQpLrQHRE7N4IxuCyiNfTOTtXROD2/e3ak4IgQyHfcPJlE2/c77+ZefTtGHnUSre1kY97GgEcgaIBcBJkKjC4Xmw0HHoxH6Z0bvsXaSHUIu6c7h4T3Z+I0+E9ehrpxFRE3ZaHB7odyxOomMAAnBHiXGkjfJGK6vp2t4s5LL6lD7i+t/db7bFndXwkw9VcHS/wOMms9l2vtpDoL9zJyMU33TDzGG2PyP8ASpi+s54Bl4jKoH+JAM9TziJL5wB7urnUM/HLG4yjPFIR/qnQ6h1wInXWTvyC5rPKDX1I7KSfBtcS4igjZUCzyOCiQqQTIxB8OM8uZJOwAYnFXLs3ayxWkEc7apViVZGJzlgBnc89+tQns/7NG2SZzCkHeyFkiUDKIAqDURnxNoDEA4BPxq21sw49CM+SVuhWK5uAi5PwHxrLURx6T3B8/wCn98qvllpi2UgrdHJEuzPJNcN70sjAfsorFVQeQwMn1Oahr7iEcN1kwFn0Z1ocnGDklPQA7k5x6VNXfB7q1Z1WF54SzMkkRyyhiW0lDvlSefKqylqhafuUk1rbsG1g6y7kjcHfOmvOrdtno2qVE1b8bhkwNWknkr+E/LOx+Rrec4GTsMZyeXXz2rLfdp7eSFIYIVuyqKv3ifdoAAPGWGcjA2HlzzUHa9l4QMuNZO+MkKM9FGeX72fWk4Rj3JjOT5QuJ/tLBI94VIMr9GwQREvnkgZPLlUxnJrzGgUAAAAbAAAY+QFaXEblcrB3scTy5XvJDpWNceKRieWwIA6nGKolqaSLt6d2ZbniSR91qO0jBQ2RgDGS2c4wNt/UVm7LcRSaGJZ7fw20k3EHlOMGPLMEQE5y8mkYPML67QFjwiBp3h777XFEo7t1DIu7HUunmd+uSD8BVx4ZGDEqf/lS6yMD/AtDhR8GnOfgSNq14If8mhGbNK42zNHwMT/fXRkllkw7K8jaVzv3aqCBpXOnB5jPnUhFbxwJ93GqAbBUUAkk7KPMknz61tVp8UliVPvRqBI0oASzMPEAgG5O2fluQM17yjGC2PLtye5q3MOnE9xuykaEB8KM2FH7zZP+I2wycYG9ZIbNJW1SmOVwMhAQyJ+6p5n9sjPlp5V9tEeKI4jJdmyIg+QurAC625AcyRsCWwOQrNa2WGMjkNKwCkjkADkIoO+MnO+ST9ASJbFxrdtC6lXm78ic/hQ+fm/TkPEdtiKIKoVQAo2AGwAFQ3aLjTxPFHG0SPLqOuY4VQgBO46nOBVaXib3ccLLO32yWYLFFGSqRKOZkXBLZGDvnp5NXHJ1MMbp8l4YZSV9joFOGRd5f2ycxGJJ2+S90n6yE/wiqnb3d3bzXBcTXlujLE8qJsjhQzgRjy1YJ25DODsLj7P7hJpLm7UgxBUhRzkbIGkk2PIZcb/s1SWeOSHlJWNwe5SfbxxoPcwwLjMSFmON9T4IXPPZQD/FWx7Fu04iS+WUliE+1bnJbQCH3J320fr6VzrtTxg3V3POf9ZISPQDZfooAq3eyzsy8jSXTkJaxRyJKTzcNG4dAOWwIYk7e7z6YL81mxxShTO42Tx3dtFI8alZY0k0OA2NQDgHIwcZqLufZzw585tIgT1QFD0PNCPL+vmawdmGmtOEQ6oJJJY4tolKliMnTk5050kEgE43wCdjXOF+0OZbee7e3upXfxIgjIgjiTUFIkPMZJLPjJ8sKMdbXczU+xZovZnw0HP2ZW9HZ3H0diP0qT4YtrCZY4USIQ6RJpQKo8OoAsAASEIJ8gwPWqRwPjXEvss0y2mJZS87zTSAJgL4RHF7+BGqqoOxxknevV1eBrOCxjY97dRrPdv1WOQa5HY8tcjEqBywTyAAqHJJWTTZg4Reju571w2bqYyqvNih+7gjA5lmAGFH5hV67L8OeKDMoAmkYySAHIBOAEz10oETPXTmojs1wpJJ5JWAZIdEUKn3UZVBdlGNOd0XVzGllGBzt1c8UP8AN8stkl/iKUpXc5CvmK+0oBSlKAVjnt1cYYZFZKVDV7MENxHhSqhZSduh36/Wufdq+C3HfG5gVJfugjxkkMdJZgU8zg405B5eddYdARgjIPSobiHDCGygOMdN8H+vl+tZM2KvNFGjHk7M4/wsyOolkcMJFBVFHhUfE7k79fKt/wDrUxfez1S7NFNNbFiWKABkydydBxjPPb5VtcP9lrSf493cFOoULHkeXhyf6c6zKGp0jT4qiipTXLM4gt1Ek7fh/Cg/PIeQA225/pmH4BwnLyTyMJTrKoxGzYJBkwem2B5DO1dK7YWMNjZTraosWItGVAyWc6AzHmSNWckmqdPE8cSpAikgBAG2AH5j58unnUy8vlRMXq3Mt3IyodHvnCRj9tyFUfzEfQ1YJ3ihu5Yy6KttBb2q6iF5K0hOWPUsPoKi+w/Zme4u4pJJQ8UD630rhO8UeFF/MwJyT0xjYmrp2l4FwhpzJdrF3xAY5dgSAMDIU77CtnSrw/OZs8lJ6StS9q7Nc5uItttmz/SvNv2oikOIUnmPnHCzDflvgDf6VK2fE7ZVc8M4Z9ojjBDSqEQEjcohcGSRh5AVI9nu3ktyNuHXSrkrnwBcg4IOtkxg7EY8/I1t+Zl7Gbw4kXBDeSEaLKUDOCZXSPHqBksfpW7H2bvmxkW8fi3y7udPwCqM/Opq47RXCnA4fct5YeDzxj/F2/vlXyPtFcnP/wBuuBjbeS3/APmqHnm+40L0Kpfexv7RKZZ7sljgARx4AAAGBqdj6/EmtuD2KWKEESXOR1Eig/VUBGfQip+17bQmRYpkltpG91Z00hj5K4JQn51Ya40pbltUkU1PZNYA5CzA5zkTyA588hs1g7VWkdjw77FaDTJcMYYVLblnJZyWY/lzv6irzVZ7f9nRdWrMv+PBmaBhzDr4sfBsY+nlRqlsE99zg9r2PkzdCVJC1uAvdxAMzPJuuOeUA8RI3xywScdO7C9tLGKwjs7omBgrI6yoyK2suSdRGNwd8451E8RmuIGS9tTGwvjCrxOD77J4SrAggcwQTsfPpL8N41dSzNb3FtCNKq8mJ1cBWzj7vBJz0Bx8RtnGsrjuapLUqL/wloe4RIJFeONRGpDh8aQAMtnc4x1zWKx4KsNmttrJVYjHrYDfIILEcup2qi3/AGCspjqMIjbzjOjy6AYPxx1r4nYG0yC4mmwdhLMzD6bdM/2av8zH0OXhe5N3naqGKFbOzAvJVjWLAIKKAoXVM48IGPwjc+VQgtjZQERqbi7kBbZfE7Ko3Cj3Y0GAByAwBuay8Y47BYKkYjxq1d3HGoA8ONzyAGTjOD+lWjsjwbSguJGWWeVQS6+6qncRxfsjz/EdzVU3ml7F3F446q/7JXghj+zxd05kjKKUcnJYEZDE4HP4Ct6q/wAJT7Pdy24GIpVN1F5KdSrMnoNbK4/fbywLBWxGZilKVJApSlAKUpQClKUApSlAKUpQFL7U8M+0Rzws2jXkasA4IOpWxkZxgHptmqhZdjrm5uzB9pBhQZndIwhGrcRg6my5XfoFB65xXSO1fEBFCcFQzFV1HGE1Oid42SPCpYE77gEVA8dsJIY1trSV43ihlvHcbtI6EaRIeokcsTtvpxWOOJane5o8R6di4cP4fHBGsUShEQYVR/e56k9a+3V9HGNUkiIPNmCj6k1Q/aVw0SCzuUaTDTQxSKHYK0cjciAcc2xkb+KvS3EEMt3FFwmNp7UI8ar3ZeZHLASBipYAAAndjvjmK1WcdJrQdxAhhTi8xhDkhII1dwCSxUyIjtuT7229S/D+20MaLFb2t/MBsD3D79SzPJjJJ3JJyTUZa+0uctbN9iEVpNOLXUZPEj6ihUoBthgfp0O1T/Hrq7t54ZRMjW0lxHC0Xc7osngDd5r3+8K9PxCoRZr1Pi9p75hlOFzYPLXPCh+YLEj+9qyR9pbwZMnDZgAPwTQOf5dYP0zWGae5luZLO6WOOGaOVoZIJHEmI2iHiJA0tpkB2zyPSs3YqOaMXNvNK8xgm0pJIcsyPHHIuo9cFiM+lSQa/aLi0d1w2UxrkyOLcJKm6yNIIfEp5MrHI+RrZ4VxG6hnW2u+7kEgPczxjTqKjUUkQk6W05IwSCAfKq7eQyCS+WNC4g4hb3ZVd2ZSsMjhR1IxnHXcVYrXi0d9PCYdTRwMZWkKMo1lGjWMagCTh2JwNsAHfaosUWSvjCvtKuUOTmyafg6oudaxApjGdcLNpwScfg9OdRVjFxCbu+IJ9nD91jSC4Mygk6WXkGyDjBGDjlirX2XOInjxgxXE8ZHliVmH6MPrmtGyle0smQKe8EskMC494vI/dY2zjDA5HQGvMT3cfc2+584d2rneFZTYXOhl1Bk0lNP5tTFcDbmeVYeMcbvRbmaOFLeI+7JNIrsxOdkjjyM5B944xvyzWz284mtrZw8PjILBEEhH5VA5+RZhq+HxrnfetpC5OkHIXO2TzOOWfWuWfLDHJxSv7n0Pw34K+pxxzZHSb4rmP+r/AEMbamdpHZnkb3nY5J/yHoK6b7ILmY98hJMCgEAjk7E50npsMkeoO2+eZ13jsVBAlnGsDrIoGWYdWO7ZGAQc7YIzgCqdGnPLqb4PU+PSx9N0Swwhs3S22Vb3+P57sxXrauK2yh8FLad2XzDPboM78tQz/DViqrdm3M97e3P+rUraRevc6jIf/Ecj+H0q017SPz5ilKVJApSlAKUpQClKUApSlAKUpQFS7SWhlWeM83RlHplfCfltXt+DSXghuUuGhEtuqSqqAllJ14Vm9w5Zgdjsa3+NR4cHHMfqP7/vFeuy8q928ajHdSFcejYkB+j/AFBHSsmHaconaf0pmPtfaD7DJgDEWiUADpA6S4HyTFZOI2QW7t7gbNhrdz5o/jXPwkRQP3z51v3iJKskJYZaMhlyMhX1LnHlzGfQ1D216Z+GRyjJcRJIRzOuLDFfjrQj41qOSIW+4T3lpxS3Ay0c8lxDjmGZY7pCPI96zAelTnH5hccMkkT8UHfoRvuqiZCPmBityAqLpsYxLCrAj8XdswJ+kifUVrdmIwbQwnOInlt8HoqO6J8u70EehFQTZr8Ykze8NccmMy/JoS/9UFZOBzs19xAEeFWgCn1MKsf6itCWXw8Hk694q/z20wP6ipHs8v8A2niLedwg/lt7YUJ7fz1PXCowL69I6iAn46XH9MVO1C9nzqkvH/NcFR/+uOGIg/xKx+dTRqUVZpcLu2kEmrHhldBjyU4GfXFbtaXCl8L+ssh/43H/ACrFxa4fXBFGdJkkyx6hEGtufmdKfx07AqnHuHXFreNPBA9xBc6e8jjxqSQDGsA4GlhgEkj1I673DOBzyN9pmQLJGrfZoCwIRipHeSMNi55bbKM9Sat9fGbAJPIb1z8KOrV3LrI9kfnbixm76Tv9XfavHq55/wCnLG2MY2rUqb7X8f8Atl08o9zZE2wdIzgn1JJPpnHSom2t2kdUQZZiFUDqTsBXzs0tTS3P1zBKXgxlkSi6Vrsv6MVWrsU00Kz3MerCqIY0B2kmkISND0OCwOemRWHifYC7hmSPTrEjBVdMlcn823hxz36DrXQuE8IRbiG2jP3diveOfzzyqwUn4IXbH7aeVbel6eXiXJVR8/8AG/imL5XRialr/Tv9v6J7s9wkW1tFDnUUXxN+Zjuzn1ZiT86kaUr2j8/FKUoBSlKAUpSgFKUoBSlKAUpSgI7jcOY89Qf6/wBj6VD8Fk0XhHSaH/ihY/qVl+iVZLmLUjDzH/T9apt3IY3hlGPu5kJzsNDkwvk9ABIWzy2rJk8mVS9TvDzQaLDxJNFzbzDYEtA/wcakPykRR/Ga0uyS6PtdudxFcyaRz8EwWdf/AFGHyqT4/bl7aUD3gutf3k8an+ZRUXbziPiIbkt5bhh/vId8fExSD/w609zj2NrhHuQcsxmSAnHPu8p8gTGGx8KcJmIu72M4GGilHweMJn+aFvpWlYNi4uEyfurtZAAPwzwquP53c1LQ22LuV8e9DEpP7jXB/wDfQMrEqFbew/2XENH0e5hH/mFTXZc+O9Pndv8ApHAP+Vbg4GhUq41Dv/tC8xhg/eqdj0f5HrWDhymCO6kZSPvZZccsgAbj4haUTZj7GMGt2kBz3s88mfjNIBj+ECpuRwoJJwAMk+g61D9jLPurC1T/AGSk/FhqP6k1LXEAdSpJAPPFSuCHyYuGg90mc5I1HPm3i3+tfFjDTFvyroHxJDN+gStqsQCxqTsqjLEk/Mkk1JBlpVRg9pltLM0NtHPcuM/4Srg466ndRjpk7fUVOcB44t1GWCsjKxjkjf3kZean/OotE0V7tZ7OIrnMkOIpuZ28Ln9oDkf2h8wag/Z32Plju3knjK9yMLnqzbalPIgKG6/iFdPpWd9NBzUz1YfF+pj08unbtNV7pfatjU4rxBYIZJX92NSx9cDkPUnb51p9l+HNFADJ/jSkzTf7x9yPgowg9FFZOJ2yXDLA41KpWZxn8rZjB3BwXUt1H3ZB57ydaDyhSlKkgUpSgFKUoBSlKAUpSgFKUoBSlKAVVOOcO197EeUgZev4hz+p/SrUTXN/arYrIIZwWljiP38SMQGjJGWBH4l6eW/kc5+oipJbnXE6ZYuA9tLaS0iaa4hSTQFlDyKpDgaWBBOfeBqvdsO19mLeE202ua2kSSLSrENowjIXC6cNGzb5xVp7O9m7BI45LWCLSwDpJp1MQdwdTZb9am5p1QEswUDcknA+prtvRS1ZSbbtk8jtLbcMvXMqqNThI1ITXpIYsR+I79dvKpKLjPE3IxYRRD/a3Qz9I42qNtO311dd4bKx76JJDGJWmVA2N8gEZxjB6+8K2zecZfGmCyi/flkfp+wB1/vrUWSbiw8UbOZLKLyCxyyEfxM6A/y1hvezN7NG0cnEMI6lWEdsi5DAgjJZiNj039ahO0fE+M2kf2h3tDEhBkWNGyF1KNte55+Yx+tTL+1HhgAP2pTkZwquxHoQqkqfQ4pa7in2NlOzdysaqnEJxpAG8VuRgDHIRA+XWorjUN/aiOT7eZEM8MbI0ES5WR1Q+ID18q2V9oquMwWd9N6rBpHpu5Gx8wDXPfaL2/nkliha3a2kgkWUqZRJk7MoYJ4PI7kkZ6Zo2kiUm2dqu7tIkaSRgqKCzMeQArg3tC9pkl6xhhJjthtjkZPV/TyX6+mhxftjf8VZLc4bLeGKJcBjsQW33xzydhuatN97KobPhdxPcNruRHlcNhEbI0hdgWJJAy22+wHM1bcuC0YqPJROyF7LHe27xbyd6qqCcBtR0FSegIJGfWv0tw6y7pMZyzMXdsYyzHJPw6AdAAOlfnv2ZcKafiMGBlY271vIBNx/xaa/RU86opZyFUDJJOAKmHBGXkyViurpY0Z3OFUZJ9B/fKuY8d9tCd8IrbAj1ANcMpfA6lYvCTv5nlWXiHGr+S6htohBeR4S7Dj7tWjIIUSe8FAcagd8kLtscW1IppZ0DhMDBS77PIdbDbw7AKm35VAHxyetb1RnZ3i5ubdZGUI+WSRAc6XRmR1z1wynfqMHrUnViopSlAKUpQClKUApSlAKUpQClKUApSlAKgeKcPIbYFlbO2M/FT6HJ/sVPUrnkxqaploy0s5fB7P+61aLi8jjySEjcoFBJ25Hlyzt61R/aN2c+ztFIrSvG4KlpHLkMMnmRsCvIfsmv0LPFqUr5giqVx/gazxyQTLs31B/CynzBG3xx1rNNPG07tHeElIoPYv2sLY2q25ttelmbUJNOdRJ3BU7jOOfICp+D23tKwSKxZpGOFXvc56nYR55b1y/tD2els5e7kGx3RxyceY8j5g7g+exNo9jnZ8z33eEfdwKWb95gyKvPY7lv4fWuqk2vKTKEVbZbO0HaPiN5by2/wDo7QsqlCxmXK77HfHLGflXmw4tfRWyW0FktvcLpRrnCd1oXYvncljjlvzz1wOktwiL8uPgTWwtuo5KNvSijk7tHLVDsjl/FpuKRQyzNxH/AA0Z9KW8YBwpOMnOM7b/AKVxy9umlkaSRizuxZmPMk7k/Wu9durNntrtEGWKNgAc8DOBj6Yr8/8AX0rlCTdpuzRFLlHevZJ2VS1tPtUgKyzKSS+wSMEkc+WQNZPUEeVUn2oe0b7Yxt7dj9mU+Jv+9IwQeWQqkbefPliq3H2qv5oUs1lkeMjuliUDxKdICbLlhsMZ9fM1b+DezwWUP26/zrjBkWAYOMY0lyDuSeS8gSM+VdpSqOxzUalbJf2c8WsuHWEkkz6J9Q76NtpOYCKqE6iMMDnHU+Vc57YdtZ7+QvISEB8EQ91R8Op82/p0iL++eeR5XOXdizH452+QwPlV37DezrvY2u7zUlrGpcDkZAAWyPJMdeZ5DzpbaolpReplEQ5rtnsmsJktAYoTH3rapJ5T7wGydygGSoU7FiBktsRXPfZ52SN/eLlfuI2EkuRkEZyIz5lsafhqPTf9GRxhQAAABsABgD4CrQXcpkl2MdnaLEgVeWSd+ZLEszH1LEk+pNZqUrqcBSlKAUpSgFKUoBSlKAUpSgFKUoBSlKAUpSgFa17ZCQeR6H/OtmlRKKkqZKdbog07OK+06RyJz0sAwPyIxUrZ2UcShIkSNByVFCgfAAYrPSqwgoKkTKTfIpSlXKkVf8ILMWXmdyD5+h+VVG+9ldtPIzNCUYnJZH0Ak53wMjPwHWuh0rg8EW7Wx0WRpUQHZjsTa2IJhjAdh4nJLN08IY7gbDYYqme2PiBa0wPdMqJ8hrbl+8orqVUnjnAI542hnUlSc7bHIzh1PnnPn5Hyqmd6dPoWx7ttn59jwMZGRncZ5+mR/Wr7xftJccXMFlZw91CqqBGG/KNOXYbd2oxjb9SBUzY+xEM2TcN3ef8AuwDj0JYg/wAuK6b2f7MW9lGEgjVTgBnwNb4ycu2Mncn0GdsVeHm44JnJGDsd2WSwtlhXdvekfG7MeZ+A5D0AqcpSu5wFKUoBSlKAUpSgFKUoBSlKAUpSgFKUoBSlKAUpSgFKUoBSlKAUpSgFKUoBXzFKUB9pSlAKUpQClKUApSlAKUpQClKUApSlAf/Z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3078" name="Picture 7" descr="https://encrypted-tbn2.gstatic.com/images?q=tbn:ANd9GcSobyU8JiTKAjcjg2bi77uxTUWNd_5m3rpp5uBPiWjzYc4XdG78m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2143125"/>
            <a:ext cx="15017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71500" y="2357438"/>
            <a:ext cx="8001000" cy="428625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642938" y="4143375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2800" dirty="0" smtClean="0"/>
              <a:t>- Imprescindível para identificar </a:t>
            </a:r>
            <a:r>
              <a:rPr lang="pt-BR" sz="2800" b="1" dirty="0" smtClean="0"/>
              <a:t>arritmias cardíacas </a:t>
            </a:r>
            <a:r>
              <a:rPr lang="pt-BR" sz="2800" dirty="0" smtClean="0"/>
              <a:t>(efetivo em 99% dos casos)</a:t>
            </a:r>
            <a:br>
              <a:rPr lang="pt-BR" sz="2800" dirty="0" smtClean="0"/>
            </a:br>
            <a:r>
              <a:rPr lang="pt-BR" sz="2800" dirty="0" smtClean="0"/>
              <a:t>- Útil na avaliação dos </a:t>
            </a:r>
            <a:r>
              <a:rPr lang="pt-BR" sz="2800" b="1" dirty="0" smtClean="0"/>
              <a:t>aumentos de volume das câmaras cardíacas </a:t>
            </a:r>
            <a:r>
              <a:rPr lang="pt-BR" sz="2800" dirty="0" smtClean="0"/>
              <a:t>(60 a 70% de efetividade para detectar cardiomegalia)</a:t>
            </a:r>
            <a:br>
              <a:rPr lang="pt-BR" sz="2800" dirty="0" smtClean="0"/>
            </a:br>
            <a:r>
              <a:rPr lang="pt-BR" sz="2800" dirty="0" smtClean="0"/>
              <a:t>- Indispensável nas </a:t>
            </a:r>
            <a:r>
              <a:rPr lang="pt-BR" sz="2800" b="1" dirty="0" smtClean="0"/>
              <a:t>síndromes isquêmicas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- Prover evidências de patologias do </a:t>
            </a:r>
            <a:r>
              <a:rPr lang="pt-BR" sz="2800" b="1" dirty="0" smtClean="0"/>
              <a:t>pericárdio</a:t>
            </a:r>
            <a:r>
              <a:rPr lang="pt-BR" sz="2800" dirty="0" smtClean="0"/>
              <a:t> </a:t>
            </a:r>
            <a:br>
              <a:rPr lang="pt-BR" sz="2800" dirty="0" smtClean="0"/>
            </a:br>
            <a:r>
              <a:rPr lang="pt-BR" sz="2800" dirty="0" smtClean="0"/>
              <a:t>- </a:t>
            </a:r>
            <a:r>
              <a:rPr lang="pt-BR" sz="2800" b="1" dirty="0" smtClean="0"/>
              <a:t>Monitorar doenças sistêmicas </a:t>
            </a:r>
            <a:r>
              <a:rPr lang="pt-BR" sz="2800" dirty="0" smtClean="0"/>
              <a:t>que se apresentam como potenciais geradoras de arritmias (neoplasia esplênica, dilatação gástrica/vólvulo, doença do trato urinário inferior felino)</a:t>
            </a:r>
            <a:br>
              <a:rPr lang="pt-BR" sz="2800" dirty="0" smtClean="0"/>
            </a:br>
            <a:endParaRPr lang="pt-BR" sz="2800" dirty="0" smtClean="0"/>
          </a:p>
        </p:txBody>
      </p:sp>
      <p:pic>
        <p:nvPicPr>
          <p:cNvPr id="7172" name="Picture 6" descr="https://encrypted-tbn1.gstatic.com/images?q=tbn:ANd9GcTwOe_oihDniwERFIJ_MDTMlCKCuVjZgx0F5vSP_v_RUVdQbgk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6138" y="71438"/>
            <a:ext cx="2860675" cy="21431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7173" name="CaixaDeTexto 5"/>
          <p:cNvSpPr txBox="1">
            <a:spLocks noChangeArrowheads="1"/>
          </p:cNvSpPr>
          <p:nvPr/>
        </p:nvSpPr>
        <p:spPr bwMode="auto">
          <a:xfrm>
            <a:off x="71438" y="357188"/>
            <a:ext cx="5715000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Até onde podemos chegar com o ECG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14375" y="642938"/>
            <a:ext cx="7715250" cy="3429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685800" y="1571625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- Auxiliar no diagnóstico de </a:t>
            </a:r>
            <a:r>
              <a:rPr lang="pt-BR" sz="2800" b="1" dirty="0" smtClean="0"/>
              <a:t>cardiopatias inespecíficas</a:t>
            </a:r>
            <a:r>
              <a:rPr lang="pt-BR" sz="2800" dirty="0" smtClean="0"/>
              <a:t> (miocardite, endocardite ou neoplasia)</a:t>
            </a:r>
            <a:br>
              <a:rPr lang="pt-BR" sz="2800" dirty="0" smtClean="0"/>
            </a:br>
            <a:r>
              <a:rPr lang="pt-BR" sz="2800" dirty="0" smtClean="0"/>
              <a:t>- Ajuda a </a:t>
            </a:r>
            <a:r>
              <a:rPr lang="pt-BR" sz="2800" b="1" dirty="0" smtClean="0"/>
              <a:t>estabelecer prognósticos</a:t>
            </a:r>
            <a:r>
              <a:rPr lang="pt-BR" sz="2800" dirty="0" smtClean="0"/>
              <a:t>: inclusive um </a:t>
            </a:r>
            <a:r>
              <a:rPr lang="pt-BR" sz="2800" u="sng" dirty="0" smtClean="0"/>
              <a:t>planejamento pré-cirúrgico </a:t>
            </a:r>
            <a:r>
              <a:rPr lang="pt-BR" sz="2800" dirty="0" smtClean="0"/>
              <a:t>adequado e monitorar as </a:t>
            </a:r>
            <a:r>
              <a:rPr lang="pt-BR" sz="2800" u="sng" dirty="0" smtClean="0"/>
              <a:t>respostas terapêuticas </a:t>
            </a:r>
            <a:r>
              <a:rPr lang="pt-BR" sz="2800" dirty="0" smtClean="0"/>
              <a:t>(como o emprego de antiarrítmicos)</a:t>
            </a:r>
            <a:br>
              <a:rPr lang="pt-BR" sz="2800" dirty="0" smtClean="0"/>
            </a:br>
            <a:r>
              <a:rPr lang="pt-BR" sz="2800" dirty="0" smtClean="0"/>
              <a:t>- Pode detectar </a:t>
            </a:r>
            <a:r>
              <a:rPr lang="pt-BR" sz="2800" b="1" dirty="0" smtClean="0"/>
              <a:t>desequilíbrios eletrolíticos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- Útil na </a:t>
            </a:r>
            <a:r>
              <a:rPr lang="pt-BR" sz="2800" b="1" dirty="0" smtClean="0"/>
              <a:t>avaliação</a:t>
            </a:r>
            <a:r>
              <a:rPr lang="pt-BR" sz="2800" dirty="0" smtClean="0"/>
              <a:t> de procedimentos de certas centeses</a:t>
            </a:r>
            <a:br>
              <a:rPr lang="pt-BR" sz="2800" dirty="0" smtClean="0"/>
            </a:br>
            <a:r>
              <a:rPr lang="pt-BR" sz="2800" dirty="0" smtClean="0"/>
              <a:t>- Muitas vezes decisivos para </a:t>
            </a:r>
            <a:r>
              <a:rPr lang="pt-BR" sz="2800" b="1" u="sng" dirty="0" smtClean="0"/>
              <a:t>registros permanentes</a:t>
            </a: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4357688"/>
            <a:ext cx="3241675" cy="2411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642938" y="1143000"/>
            <a:ext cx="7786687" cy="2428875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Retângulo 2"/>
          <p:cNvSpPr/>
          <p:nvPr/>
        </p:nvSpPr>
        <p:spPr bwMode="auto">
          <a:xfrm>
            <a:off x="2214546" y="0"/>
            <a:ext cx="3643338" cy="642918"/>
          </a:xfrm>
          <a:prstGeom prst="rect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22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FontTx/>
              <a:buNone/>
            </a:pPr>
            <a:r>
              <a:rPr lang="pt-BR" smtClean="0"/>
              <a:t>			O ECG é um exame:</a:t>
            </a:r>
          </a:p>
          <a:p>
            <a:endParaRPr lang="pt-BR" smtClean="0"/>
          </a:p>
          <a:p>
            <a:pPr>
              <a:buFontTx/>
              <a:buNone/>
            </a:pPr>
            <a:r>
              <a:rPr lang="pt-BR" smtClean="0"/>
              <a:t>	- Pouco dispendioso</a:t>
            </a:r>
          </a:p>
          <a:p>
            <a:pPr>
              <a:buFontTx/>
              <a:buNone/>
            </a:pPr>
            <a:r>
              <a:rPr lang="pt-BR" smtClean="0"/>
              <a:t>	- Sem custo operacional</a:t>
            </a:r>
          </a:p>
          <a:p>
            <a:pPr>
              <a:buFontTx/>
              <a:buNone/>
            </a:pPr>
            <a:r>
              <a:rPr lang="pt-BR" smtClean="0"/>
              <a:t>	- Apreciado por profissionais e proprietários</a:t>
            </a:r>
          </a:p>
          <a:p>
            <a:pPr>
              <a:buFontTx/>
              <a:buNone/>
            </a:pPr>
            <a:r>
              <a:rPr lang="pt-BR" smtClean="0"/>
              <a:t>	- Fácil, rápido e não invasivo</a:t>
            </a:r>
          </a:p>
          <a:p>
            <a:pPr>
              <a:buFontTx/>
              <a:buNone/>
            </a:pPr>
            <a:endParaRPr lang="pt-BR" smtClean="0"/>
          </a:p>
          <a:p>
            <a:pPr>
              <a:buFontTx/>
              <a:buNone/>
            </a:pPr>
            <a:r>
              <a:rPr lang="pt-BR" smtClean="0"/>
              <a:t>	</a:t>
            </a:r>
            <a:r>
              <a:rPr lang="pt-BR" b="1" u="sng" smtClean="0">
                <a:solidFill>
                  <a:srgbClr val="FF0000"/>
                </a:solidFill>
              </a:rPr>
              <a:t>O investimento é o conhecimento!</a:t>
            </a:r>
          </a:p>
          <a:p>
            <a:endParaRPr lang="pt-BR" smtClean="0"/>
          </a:p>
          <a:p>
            <a:pPr>
              <a:buFontTx/>
              <a:buNone/>
            </a:pPr>
            <a:r>
              <a:rPr lang="pt-BR" smtClean="0"/>
              <a:t>	</a:t>
            </a:r>
            <a:r>
              <a:rPr lang="pt-BR" b="1" smtClean="0"/>
              <a:t>“Mesmo diante de toda tecnologia de ponta,  uma interpretação eletrocardiográfica de qualidade é indispensável”</a:t>
            </a:r>
          </a:p>
        </p:txBody>
      </p:sp>
      <p:sp>
        <p:nvSpPr>
          <p:cNvPr id="9223" name="AutoShape 4" descr="data:image/jpeg;base64,/9j/4AAQSkZJRgABAQAAAQABAAD/2wCEAAkGBg8GEBESBxAVEBEUFREUDxAQGRAUDRAVExcVFhUYEhUXJyYjGx0jGRQUHzshIycpOC8sGB4xNzAqOycrLDUBCQoKBQUFDQUFDSkYEhgpKSkpKSkpKSkpKSkpKSkpKSkpKSkpKSkpKSkpKSkpKSkpKSkpKSkpKSkpKSkpKSkpKf/AABEIAMsA+QMBIgACEQEDEQH/xAAcAAEBAQADAQEBAAAAAAAAAAAACAcEBQYDAgH/xABHEAACAQMCAgUHBwoCCwAAAAAAAQIDBBEFEiExBgcIE0EiMlFhcYHSFBcjUpGToRUWQlVigpKUo8FU0RgkJTNDg6KxstPw/8QAFAEBAAAAAAAAAAAAAAAAAAAAAP/EABQRAQAAAAAAAAAAAAAAAAAAAAD/2gAMAwEAAhEDEQA/ANxAAAAAAAAAAAAAAAAAAAAAAAAAAAAAAAAAAAAAAAAAAAAAAAAAAAAAAAAAAAAAADNeufrEuehFKhT0mMVVuFWxXlxdFU9nmwaw29/N8scmBpQJN0Xra1jR6/eu8qV1KSlUpXEnUozWW2kpeYuL8zaVHoOrR121t7imtqrUqdVRfOO+Klh+zOAOeAAAAAAAAAAAAAAAAAAAAAAAAAAAAAAAAAAAAAGI9pe1lKGn1U1tjK4g1x3ZmqUlj1Yg/wADbjIO0jTbsbSW3KVw1vzxjmnLhjxztbz+z6wJ7Kp6k7h3OiWm/wDR76C58o1Z45krFLdny8+UaS4bt3dXFWKX1VJQmkvfJv3gaaAAAAAAAAAAAAAAAAAAAAAAAAAAAAAAAAAAAAAGd9fVLvNFqvKW2rQeH+l5e3C/iz7jRDyPWzFS0W/3LP0SfH0qccASWzeOzXqMp0r+g15MZ0aqfDnUUoSX9KJgxs3Zrudlxf08edSoz3ejZKSxj195+AG+gAAAAAAAAAAAAAAAAAAAAAAAAAAAAAAAAAAAAB53rFpqrpGoqayvktd++MG0/c0meiODrlB3VrcQpedKlWjHPBZlCSX/AHAio1Ps61ZR1StFN7ZWtRyXg3GpSxn7WZYaf2eYbtWn6rWs/H69Jf38cgUoAAAAAAAAAAAAAAAAAAAAAAAAAAAAAAAAAAAAAH8azzP6AJf6weqi/wBFvar0m2qXFtUm5UJ0IznsU3nZJLLTi3jL5rD9JoHUh1a3fRmdW81uHcznT7ujRbzVUZOMpSnh4WdsVh8efLx2DAAAAAAAAAAAAAAAAAAAAAAAAAAAAAAeX6e9PrboDQjUvk6lSbcaFCDSnUa855fKKysv1r0geoBkfQ/tAUNcuIUNZt/kveSUadaM+8pbpPEVNNJxXJZ48XxwjXAAAAAAD8zqKkm6jwkm23ySXNswjpT2iq0a7j0Wo03Qjw7y5jNzrNeKjGS2xfr4+zkblf0XcUqkYc5QnFZ5ZcWlkiMCpurDrTpdPYOndRVG8px3VKcc91UjwTnSzxSy0trbxlcXzPekudRcsa3b5qOHkXGIrc1W+im9jx4LG/j4wXjgqMAAAAAAAAAAAAAAAAAAAAAAAAAAdN0n6XWXQ+kqutVlTTeIRWZVaj4ZUILi8ZXsA7knTtGRnHUqHeTzB20HThleQ+8qKXk5ys4XlNLOMcdvDu9T7SijNrSrBygmts69RRnJcM5pwTUXnP6T/sZj056dV+nteNbUKdOm4R7unGlHGIbnJbpNuUnx9OOeEsvIebXEpPTuu3SNKtKELu6ncV4UaEavd0qilOahBTa3KMeeXz8GTWAN/wD9JO034VjW2Z87fT7zHp2cs+rd7zVNC1yh0jt6dxps99KosxfJpp4lGS8GmmmvURalkpjqC0q40zS29QUoqrWnUoQmmmqbjCO5J8UpOMn6MYa5gaUAAP41kijVrSNhcV6VJtxp1akIuWNzUJOKzjx4FsMjPpfR+TajfQTyo3VzFN83tqzX9gO96mqrpa5YuP1qy4+iVGrF/gyryR+qu8hY6zYTuHiPfKGf2qsZU4/9U0VwAAAAAAAAAAAAAAAAAAAAAAAAAZN/aHoVVqdOdZS7qVvBUW/Me2Ut6j7HJfaUgcHVtDtteh3eq0YV4ZTUakVJJrxWeQEY2lnUv5KFpCVSb5QpqU5v2KOWfbU9FudFcY6pRnQlKO+MKsZQqOO6UM7XxXlQlz9BY2kaBa6BFw0m3p28W8yVKMY7n6ZNc362YP2kLScNRtqrj9HK1UIy4YcqdWrKax6lUh/EBlVnbSvakKdFZlOUYQT4LdJpLL9rRRujdnzSrKP+0nVup44uUnSp/uxp4f2tmC9DLeV3qNjCjHfJ3Nv5LUnFpVIt7tvHCSbfqTLJQHQaR0B0vQ1H5BY0IuKSU3CM63Bp8ZzzJvKT5+B6AAAAABJPWxbfJdZv0oqGau7Cwl5cIzzw9O7PvK2Jl6/7NWusSlGKXe0aFRtc5NbqeX6/o8e5AeB0m+/JdejW27+6qU6m3ON3dyUsZ8M45lsEOlq6Jf8A5Vtresk13tGlVxLG5d5BSw8cM8QOaAAAAAAAAAAAAAAAAAAAAAAAAAAB5/pj0GsunNKNPWIN7JbqVSm1GtTbxuUZYfCSSTTXgvFJr0AA8Z0L6p9O6Ez72zjKtX47a9fbKpTTTTVNJJR4NrOMvL4+B7MAAAAAAAE9dpC0VO+tKqzmdBxfLbinUk1j1/SP8ChTD+0vQlJadNLyE7mLfDzpdy0sc+UX9gGGFadUl67/AEaxlJxbjSdN7eS7qcoLPPjiKz6/QSWVb1NafU07RbONytspRqVUv2Ks5Tg/fGUX7wPbAAAAAAAAAAAAAAAAAAAAAAAA+Ve5harNecYLknNqKz6OPsZ+VfU3HeqkNnjPdHYvfyJV639QnqOs3rrOWITVKnGTbUY04pYivBN5lhfWb8TxoFwwmqizBprmmuKZ+iJLTUK1g27OrOk3wbpylBtevacr85b7GHd1/va3j7/UgLRBHVp091WxkpW+oXK28k6tWUOWPMk2nw9R2EetnXIvP5Qq/wBPH4oCtQSjT65depLEb+X71O2k/tcMnYUOvvW6MUpVKU2uc5Uobpe3bhfYgKeBL131765cpKnXp0nnO6nSpbnz4PepLHu8DifPVr/+Pf3Vp8AFWHR9MeiFv02tnb6luS3KdOpDHeU5xziUc5XJtY9DZN/z1a//AI9/dWnwH2tuvHXaD8u6jU4p4nSoY5SWPJiuHFP91evIad0a7PVnpNWFXV7iV7slujSdONK3lhcFUjmTks8cZSfJprKerU6aopRppKKSUYpJRSXBJLwRM/z/AOtfWofdL/MfP/rX1qH3S/zApoEz0+0FrMH5XyeXFcJU3j2cJI+67RWrr/g2j/5db4wKRBPFn2kNQp5+WWlvU5bdne08enOXLJ9qfaSu0vpLGi34NTqJc/Rx8OH/ANgCgQYVHtMSXPTF9+//AFnOn2lKG6OywqbOPeN1IKa4cNqxh8fS0Bs4MStu0tFv/W9OcY4fGnWUpZ8OEoLhz8TmWvaSs54+V2VaHDyu7lSnh45LO3Kz48PYBsIMvtO0PpFxnvoXNLGMboQe7Oc42SfLhz9JoOha5Q6SW9O40ue+lUWYvk1h4akvBpprAHPAAAAAAAAAAGYdZHUtDpjWndaZX7i5nGKqRqLNvVcI7YttcYPCim1nguRmOodQet2f+4p0rjjj6GrBY9b77ZwKdAEq/Mnr652P9az+M4V31V61ZRcqun1muHCmo1J8f2Kbb/ArcARz+Ymrfqy8/l7n4R+Ymrfqy8/l7n4SxgBHP5iat+rLz+XufhP1T6A6vVaS027TbSWaFdLj6W0kvayxABHL6Cat4aZefy9z8J97Lq31m/k40dNuU0s5q050o44Lzqm1Z48slfgCTfmg139Xz/io/EH1Q64uen1P4qOf/IrIASDR6t9YuFmGnXKzLat1KcHlJy4qWGlhc+WeHM5nzQ64840+pw9MqP4eVxKyAEm/NBrv6vn/ABUfiP4+qHXI89Pqe6VFv7NxWYAjyp1favT87TbvnKPCjWfGOM8ly4rjyfHGcM+U+hGqUlmpp13FeLdvcJL37SyABFF9o1zpiTv7erRTeIurCpBSa8E5JZOGXE0fL5HTznu45znO2Oc+nIERAtO96P2epRUb+1o1op7lGrTpTinhrKUk+OG+PrOtuOrrR7pNVNNtUmmvIpUoPj6HBJp+vwAj/BvPZqjW7m+c2+47yiqa8O8UZd5j910vwPX1+pPQa2MWe3GfMq3Cz7fKPWaNotv0fowoaVTVKjDzIRy0s8W23ltt+LeWBzgAAAAAAAAAAAAAAAAAAAAAAAAAAAAAAAAAAAAAAAAAAAAAAAf/2Q==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14375" y="2357438"/>
            <a:ext cx="7929563" cy="450056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10243" name="Picture 6" descr="http://blog.opovo.com.br/boanoticia/files/2012/03/grafi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4125" y="142875"/>
            <a:ext cx="2681288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FontTx/>
              <a:buNone/>
            </a:pPr>
            <a:r>
              <a:rPr lang="pt-BR" dirty="0" smtClean="0"/>
              <a:t>	</a:t>
            </a:r>
            <a:r>
              <a:rPr lang="pt-BR" u="sng" dirty="0" smtClean="0">
                <a:solidFill>
                  <a:srgbClr val="FF0000"/>
                </a:solidFill>
              </a:rPr>
              <a:t>Causas do </a:t>
            </a:r>
            <a:r>
              <a:rPr lang="pt-BR" b="1" u="sng" dirty="0" smtClean="0">
                <a:solidFill>
                  <a:srgbClr val="FF0000"/>
                </a:solidFill>
              </a:rPr>
              <a:t>aumento</a:t>
            </a:r>
            <a:r>
              <a:rPr lang="pt-BR" u="sng" dirty="0" smtClean="0">
                <a:solidFill>
                  <a:srgbClr val="FF0000"/>
                </a:solidFill>
              </a:rPr>
              <a:t> da casuística de cardiopatas nos cães e gatos: 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buFontTx/>
              <a:buNone/>
            </a:pPr>
            <a:r>
              <a:rPr lang="pt-BR" dirty="0" smtClean="0"/>
              <a:t>	- </a:t>
            </a:r>
            <a:r>
              <a:rPr lang="pt-BR" u="sng" dirty="0" smtClean="0"/>
              <a:t>maior número de animais </a:t>
            </a:r>
            <a:r>
              <a:rPr lang="pt-BR" dirty="0" smtClean="0"/>
              <a:t>encaminhados á clínicas e hospitais</a:t>
            </a:r>
          </a:p>
          <a:p>
            <a:pPr>
              <a:buFontTx/>
              <a:buNone/>
            </a:pPr>
            <a:r>
              <a:rPr lang="pt-BR" dirty="0" smtClean="0"/>
              <a:t>	- proprietários que </a:t>
            </a:r>
            <a:r>
              <a:rPr lang="pt-BR" u="sng" dirty="0" smtClean="0"/>
              <a:t>cuidam melhor </a:t>
            </a:r>
            <a:r>
              <a:rPr lang="pt-BR" dirty="0" smtClean="0"/>
              <a:t>do seu pet</a:t>
            </a:r>
          </a:p>
          <a:p>
            <a:pPr>
              <a:buFontTx/>
              <a:buNone/>
            </a:pPr>
            <a:r>
              <a:rPr lang="pt-BR" dirty="0" smtClean="0"/>
              <a:t>	- maior </a:t>
            </a:r>
            <a:r>
              <a:rPr lang="pt-BR" u="sng" dirty="0" smtClean="0"/>
              <a:t>expectativa de vida</a:t>
            </a:r>
            <a:r>
              <a:rPr lang="pt-BR" dirty="0" smtClean="0"/>
              <a:t> dos cães</a:t>
            </a:r>
          </a:p>
          <a:p>
            <a:pPr>
              <a:buFontTx/>
              <a:buNone/>
            </a:pPr>
            <a:r>
              <a:rPr lang="pt-BR" dirty="0" smtClean="0"/>
              <a:t>	- melhora nos </a:t>
            </a:r>
            <a:r>
              <a:rPr lang="pt-BR" u="sng" dirty="0" smtClean="0"/>
              <a:t>meios de diagnósticos</a:t>
            </a:r>
          </a:p>
          <a:p>
            <a:pPr>
              <a:buFontTx/>
              <a:buNone/>
            </a:pPr>
            <a:r>
              <a:rPr lang="pt-BR" dirty="0" smtClean="0"/>
              <a:t>	- meios </a:t>
            </a:r>
            <a:r>
              <a:rPr lang="pt-BR" u="sng" dirty="0" smtClean="0"/>
              <a:t>diagnósticos mais disponíveis</a:t>
            </a:r>
          </a:p>
          <a:p>
            <a:pPr>
              <a:buFontTx/>
              <a:buNone/>
            </a:pPr>
            <a:r>
              <a:rPr lang="pt-BR" dirty="0" smtClean="0"/>
              <a:t>	- aumento de </a:t>
            </a:r>
            <a:r>
              <a:rPr lang="pt-BR" u="sng" dirty="0" smtClean="0"/>
              <a:t>profissionais capacitados</a:t>
            </a:r>
            <a:r>
              <a:rPr lang="pt-BR" dirty="0" smtClean="0"/>
              <a:t> para os diagnósticos e condutas</a:t>
            </a:r>
          </a:p>
        </p:txBody>
      </p:sp>
      <p:sp>
        <p:nvSpPr>
          <p:cNvPr id="10245" name="AutoShape 4" descr="data:image/jpeg;base64,/9j/4AAQSkZJRgABAQAAAQABAAD/2wCEAAkGBhQSEBUPExQUFBQUEBQUFBUXFRQUFBQUFBUVFRQUFRUXGyYfFxklGRQUHy8gJScpLC0sFR4xNTAqNSYrLCkBCQoKDgwOGQ8PGi4kHiQvKjIpLCwpKTAvLSkpLSksLC0sKSwpKiksKSwpLCkqLCkpKSksLCwsKSktKSwsLCwpKf/AABEIAMUA/wMBIgACEQEDEQH/xAAcAAEAAQUBAQAAAAAAAAAAAAAABgECBAUHAwj/xABIEAABAwEDBwYJCgYBBQEAAAABAAIDEQQGIQUSEzFBcbEiUWFygZEHFjIzNFOhwdEUIyRCQ1JzgrLwYnSSosLhsxVjk+LxRP/EABsBAQACAwEBAAAAAAAAAAAAAAAEBQECAwYH/8QAMhEAAgECBAUCBAUFAQAAAAAAAAECAxEEBRIxITJxgbEzQRNRYdEjJDSh8BQiQ5HBFf/aAAwDAQACEQMRAD8A7iiIgCIiAIiIAiIgCIiAIiIAiIgCIiAIiIAiKiAqqFa3Kl44LP5yQA/dHKefyjFQfL3hYzQRE0MH3n8p3YwYDtqpFLDVKvKuHzOM60Ibs6NPaGsaXOcGtGskgAdpUWyt4RoI+TEDM7nHJZ/UdfYFy20XjmtJ0srnZleSXnFxOrMYMGjjzK2XOcRGwEueQ0NGsk4AbyVZ0suhFaqjuQ6mLk3aKOl3IvlNbLRKx7BmNYHNc0UDMaZriTjXZ1SpstJdG7jbHZmxYF55Urud59w1D/a3iqqzi5vQrInU1JRWrcIiLidAiIgCIiAIiIAiIgCIiAIiIAiIgCIiAIiIAiVXkbWwPEZe3PIqG1GcQDQkDWRVAeqIiAKhVVj2y2MiYZHuDWtFSTqCWvwQvbiQW+Hg/lnnM0MrGNeayZ9RmUABcCBiMNWGO1c/yxkyyWfU907gcZDgwnmjYNY/iJNdikt8b9unrFHVsX3frScxfzDVyf2MOw3MzIv+oW8GmGhs5wMjj5Ok2hu3N10Br031KU6UEqj4+y+5Vz0zk9C6siljc6V3yiTBrfNN2V+/0mmAPSuk+DG7Wc45QlHO2EHn1Ok/xHaoxkbJL7faxEMG1zpHAUDWg40AwGxoHuXbLLZmxsbGwZrWtDWgagAKALljq+lfDW/udMNT1PW9vY9QqoipiwCIiAIiIAiIgCIiAIiIAiIgCIiAIiIAiIgCIqIDHt9tbDG6V5o1jST2c3SuGZfyy61zySVIkaQ5lD5IFaNaRzDDeVK/CbeirvksZwYeVjrfzbm8T0K25fg+z7HJaJRSWZnzNdbGijmu3uIH5d6tcOo4eGqpvLx/OJAquVWWmPsTW5OX/lljjmPlgZko5pG0zu/B35lviuPeD3KxsmUHWV/JZaMKHDNmbWg7TVva1dCvNeyOyMx5UhHJZX+5x2N4qLXw8o1dEVe+3Q7wrLRqZnZYy5HZo9JIabGtHlOPM0beC5Jl+881umEbQTV1I4m1ND/k7p2dCxXWi1ZUtJZHV7j5TtUcbP8AFvtK6pdO5kViZhy5XDlyEYn+Fo+q3o71vGcMPtxl46HBueIfyiaq5vg9bBS0Wij59YGtkZ6PvO6e7nW+vJdplsjDHOc1za5jh9UnXVpwcMFuUUZ1ZuWu/ElqnFR024EfufdVtihLKh0jzV7wKVpg0DoA9pKkCItJScm5S3N0lFWQREWpkIiIAiIgCIiAIiIAiIgCIiAIiIAiIgCoqrxtVobGwyONGtaSTsAGJKB8D1WivfeAWWzlwI0jqtZ0Ha7cBjvoo/ZfCmwziKWLMjc6jZA6tBsz203Vodqht68svt1rDGAmrhHGzoJ5I3k8o/6U2GGlCV6qsl+5Eq11ptDdlbn5ANvtec+phYc+Un61TgwnncdfRVdta2goMBs6FqLrXebY7M2BtC7ypHfekOs7tg6AFuFHrVXUldnSjT+HH6nJ/CZkQRWhtpqWte4PBGFJW6wDznA768yi8cT7ZJpJnvZC5xzpS0uc8ilQ0fWdiOgLvdpsrXtzXta9p1hwDgewqDeEOBsYs7GNDWtbIA1oAAHJwAGpcsbj6tPDf2+37ldj4uhTlWj7e3dF+Sbz2KxxCGzxSZoxJoM55+89xNSV6zeExoHJhccNrwOAKglVbIcDuK8o80xDe6/0UH/sYl8E0ux0rIfhGs1oIYTopCQA1+ok7GvGB9h6FKV88ZJ9Ih/Hi/W1fQwCvsHXlVi9XsenwGJnXi9fsXIiKaWAREQBERAEREAREQBERAEREAREQBERAEREBa4rm3hNvV/+SM6jWQja4Yhu4az00UsvfeEWSAuBGkdUMHTTF1OYcac65ncy7zsoWoyyVMMZzpCfruNSI67a4k9BPOFKopQXxZdvuRa0nJ/Dj3PTJtxbS6xNtLW573OLmRGgdmEYPq4gYnGnMVJPBzcx8LnWu0sLZKlsbXa2g4PeabTqHRXnXQmigoqrWpiJ1EoyfBG0MPCLuihcrHWho1uaO0KP3x8mPrO4BRYheXxucPDVXSUL2+ptOrpdrHQ5MpRDXJGN72j3qGeEiQHQEEEUk1Gv3VHbweYPWbxUcyW7yugjgos8zeKoSTjbv0KXNcTehKFt7eTPVsmo7jwVytk1HceCq47nkI7o1mR/SYfx4v1tX0OvnnIw+kw/jxfravoZeqy7ll2PbZTyy7FURFaFyEREAREQBERAEREAREQBERAEREAVCqqhQGqvLln5NZnzYZ1KMrqzzq7NvYoZdjwkyOtBhtZjDC12a8NLaOaM7HHEFoOzXRajws3h0kvyVp5MdQelx8r3D+paXK+QprKyJz2OdJJA1wzWudmk6w7+ICitKNKiqTVXdq5AqVZ67w2Rk3gypLlK2iKMEl7sxjdjWjHHmoKucfgut5DyMyx2ZsLBXMaS47XupVzjvPdgox4L7paCL5XKPnpRyQdccZxof4nYE9nSpvafId1TwVbiKrabXsuBIo09PF7s1XjIPuHvC8bVezMYX6OtBWmdT3LULEyr5mTqFfOY53jXJLX+y+xYunGwtl6ha6NEZYWGp5QcDXDmCxVpbvu5cm5vErdLnjakqlVynvw8FPUd5GrvIfo56zeKjOQ3Vz9496kl5T9Hd1m8VFrunzm9vAqZhV+Xk/r9ilzNfht9PJuVbJqO48FcrZNR3HgtY7nmY7mvyIPpUH8xF/yNX0IvnzIXpcH8xF/yNX0GvVZdyyPa5TySKoiK0LkIiIAiIgCIiAIiICK+ObvVjvVPHN3qx3rT6BV0S2sDbeOb/VjvKeOT/VjvK1OhTQpYG28cn+rb3lU8cZPVt7ytVoVEr2Zb0UrYxWgHKoaFdqNH4stN7fU51J6Ffc6F44yerb3lY1vvy9kbnZjRhhidZ1KGxW2aENL2nNcAQHVpjjgdhWpvjeAOa1jaioxHH4dpUl4NweptOPz/AOHD+oUlZcJfI8rvsNotumcM9sb9I4HU4g1aDvdie1dNtV6JXAAcjGtW6z0YqN3TyIYLM3OHLfR7+gkYN7B7araWmOg7VSZtVk8PUmnZ2/6TcJTSlFM9jlyf1rvZ8FpcoXntInEYmfmlzARhShoCNSzFHMrn6U3rx8QvD4fEVZSacnt82W06cUticlYeVvMSdQ8FmFYeV/MSdQ8FS0+ddSJLZkWuy/5yXc3iVvyVHLredl6reJUjKs8X6r7eCkqcxqbz+jO6zeKi12/tOs3gVKbz+jO6zVFrt/adZvAqdhf00uv2KfMvRl28m6Vsmo7iqq2TUdxWq3PLrc1uS5c2eJw+rNGe54K6144yfcb3lcjycPno/wAVn6guj6Feqy3lke1yjkkbXxyk9W3vKr45Serb3lajRJola2Lk2/jk/wBW3vKeOb/Vt7ytRolTRJYG58c3+rHeU8c3erHetNok0aWBuvHR3qx3qvjofVjvWj0SaJLA3njqfVe1V8dD6r+5aHRIY6JYGz0KaFZuiTRrIMLQpoFnaNV0W7vWAa20ODGOedTWknsH7HauYZLs5tuUQDi3PL39Rhqe84fmU18IeUtFZxGPKkPsGr28FE8kSyWGw/LmBufPOImlwzho2hxJGO14/tUvUqFBzfua0aMsTiI0o7nSZLKHDNIBB1g4hQu893IY5GSNZyiTrJIGbmkZoOrElR+0X8tj/tc3qsYPcV5ZHy5NaM8SyPkzKZuca0zq1ph0BUGLxjlQkoNrbyenpZJPD1Yzq6X9P4jcy2+R2t7z+YjgvO6mUpJJnsc4kBlQCSaHOA2qxY1yj9Jl/D/zC85Ocp0Z6nfgTMVCMY8Ev9E1UZy276U3rx8QpKoxl30pnWi/UFXYT1H0ZU1eUnxWHlfzEnUKzCsPK3mJOoeCqqfOuqIMtiI3V87NuZxKkqjN1POzdVnEqTKzxnqvt4KSpzGpvR6M7rN96it2vtOs33qVXo9Gd1m+9RW7X2nWb71Owv6aXX7FRmXoy7eTdK2TyTuPBXK2TyTuK0W55eO6NbksfPxfjM/WF1DQrmGSPSYfx4/1tXWDGNq9XlnLI9plPJIxtGqaJZOamjVqXJiliaNZRaAqZlehAYpiVNH0LKESo8UQGNolTR1WRo64nu+KuzUBjaNWhlTuWS/AfvWqNjoEButF0po1k6Hop++hU0HT++1AY+Z0BM3o4L3MVNvetVeXKQgsskmAObmtP8TsK9mJ7FmMXKSivc1lLSmzmF8bWbXbtFHjyxGzfWgPeSe1b/wkWBsOToIWeSyVjR2Rux7dfasHwa5M0trfanCoiBp+I+oHc3OPct14WnfQ49XpDf0PXTM5LQ4LZImZGvzdOT92clWTdE4y/k/yWMsi6OuX8n+S8rV9GXbyfQ8dzQ7kkWNcr0qX8M/rCyFi3KP0qX8M/rCq/wDDU6FLjNkTdRbL3pTOtHxUoUWy+fpTOtHxUDB+o+jKarynQXLDyt5iT8N3BZblh5X8xJ+G7gqqnzrqQpbMiF0/OzdVvEqTqMXT87N1WcSpMrLG+q+3gpKnMam8/ozus33qK3a+06zeBUqvR6M7rN96it2vtOs3gVOwv6aXX7FRmXoy7eTdhWS+SdxV6sm8k7jwWi3PLrdGDkX0qD+Yi/W1deEe9chyKfpUH8xF+tq7CKnV3kcAvV5byyPaZTySPMgc6sOOr2/BZAi26z0pRWpcmOI0ovcjoXk840AqfYOk0QHm51MMa7AqCPadfDcvRsYHPXaf3sV3agPMt/dFTN3L1orXvoCeZAY5bV1ObHtOr2L0zFWKE0xpU4neVdo+hAbvMdz+xUzTtx7VfnHm7z8FTNPP3D/6gLc4DWCOz3rmXhavE0FlnDhRoznY63H4N/UV00sG/fitNlXIsL36R8UbnEa3MYT3kLtQmoS1HOpTc1Y1VxXxWewxtMkQfINK+sjBQvoQDjXBuaOwrVeFXKMcljY1skbiLQ00a4E0zX461LbPk2EMro2NA1nNaAKbTsCh9/oW2iyhtlzZiydpdog11Bmv+szXrGCi4l6oyZa5XHRiabeyZy1ZF0/Kl3N4uVk9mczB7XNP8TS3irrqnlS7m8SvP1F+FLt5PdY2Sbg0/mSRYtzPS5Pw3frCyViXOP0uT8N362qs/wANToU+N5UTlRW8PpLOtHxUoBUWvEfpLN8fFV+D9Tsymq8p0F2vtWHlY/MSfhu4LKJx7ViZX8xJ+G7gqqnzrqQpbMiN0z87N1WcSpNVRe6Z+dm6rOJUnVljV+K+i8FJU5jVXoP0Y9ZvvUVuxqk6zeBUpvR6M7rN96it2NUnXHAqdhf00uv2KjMvRl28m8Vs3knceCuVs3kncVzW55hbowshelwfzEX62rsuYuK5KnDLRE86mzRuO4OB9y6yzLVnOqVg7aHtXqsu4RZ7PKeSXU2Gbv70p0rB/wCrw+uZ/WPerW5RY/7Vgb1mgu/0rO5cGUXlxo073U1dA5yrmR0FAPbienpVjbYzUHx/1gK4WpvO3sc0+9ZBcdyp39yqJx+8eCrpBzhZBYQOheErQXBo2co+4d6ynOABOwCq8LNHUFxGLjXcNnsS4Ly1UovTRj91VNHvQybXMcNRB3j3j4Kx09PKFNxB9mv2L20ddZPZyR7MfajYwNQAWjZuaqfK7s8sZDI8jac2NpwrgXd1SAN6tyhZJpAKSiFuaC4Nja99dtJHktA2eR2rbvjB1gHfivI2UbKjccO44LW5lGgs13oi6sgdOdhmcZcecMdyG9jQrsrZRijIh5Tn0BEUTHSPA2Va0UYOk0C2Bie12BBx28k+yo9i9LXPRozgRU9YexaTO1OdmRh8M8ooIo4WnbMRK/8A8UZzR2v7FfBdWMszJPnCCTXNbHSuxrYwAB371uGz52Dadpp7NfBY1usEslGsn0Q+uWxtc8jYGFxo3eWu6FFktSsyU68lxuR7Kl07PE0vMxiaNry0tHRU04rUXYub84+eJ75KigL43QscCQaxlw5WoY6lOLFdmCNwkzTJKPtZSZZB1S7Bm5oaFtI9ZPQoc8PBxlFLcTxdSSSkyIyZMlb5UbuwZw/tqoZeSNxtLA1r3GsdaNcaUONcMF0qa9sbnGKysfbJAaEQ00TD/wBy0O+bbuBcehUs+TbTJI2S0TNYAa/J4BVh6JZpBnSbmhg361ApZdGlLXfscp4jUrGLRYmVvMSfhu4KVvyPCfq5vVJHs1LUZUyHnxvZG84tcC5wBa3DElwpWipVllaM01ZnF1E0c4uk/wCemH8LOJUqWtuzdlgdK+zT/KiCGyOAzYwRU0Y8jNf00JotzJYnt8pjx+Ukd4wXbH0Jqq+Hy8FTVT1GhvT6Mes33qK3XdhL128CpReyQfJnGo8oe9RS6daS9L207ipOFj+Vl1+xUZivwJdvJIAVbN5J3FXBWT+SdxXFbnl1ujSwn5xvXbxUmhtYYDVjHV2uDj2AVoomyWkreuOKkDBtOv2BepwHCDPZ5bwgz3fKXYlrQOZop34q7PVlVUKxRa3Lw5ZEcjPrR13PLeIKxaKmasmbm8sNns0gJe58VKa3tNdwzarGykyJpAhe5+FSTSm4YBa2nSeKrU9CyZNhk63sjdyw8k81KBu3WdZW/beuLVmyAdnDOUMiJNXU16twXrndB7lkE2ZeSE/aEb2n4L2bl2E/as7ahQPPCqsmTsiLzfaAMNZ5hif9K3OceZv9x7tQXNmT1J2ry09fJBd7B3lBANZq485x9moL0Wpm5hWmJxxJp0D4n4IGAN1Y117e9ZMzahYpWGuBmLszzfCDrAPYrGWampzh21HtXsjFxaOzkWZrx9139p94VjZRiHtNCCCC2rSDsNKghZK8W2kZxDRnHo1DedQXPSc2y6BrQ0NYGhowDWgBoHMAMArHz1NGjOP9o3uVTY845z6bgKDtOsoYCKBriANho4e3H2rnoNLnllV8jIy9kRtD6jNia9kTcdrnPOobdZ6FphdaW08vKEoe3AiyQ5zLK2moSHy7QetRv8Kkee8awHbjT2H4qjrWPrVb1hT26lhK2xo2Us0bWAMaA1rQA1rQGtAGwAYAL1LlorfeExvOawGJgBnmc5zGRA6g35t2lecKNaTicaYVsyjeUAaEONllfG50b5mMcIwKAOkjElW1JAaHUqTTXgsOjc5NNll7csWWzsHygB73mkUQYJJpXagI2Uqcduoc61eS8gPtDTJaYWWap+ajiJ0jGn1zvJLugDBZl2LvWeJz59KbVa3Aaa0Sedo6tA1h81GaGgGums0UhYFl0o6dNiNWpxnHS1ciU9xz9SXsc33j4LTW67VoFWNa15zT5DhhvzqUU9knLjmR/mfsHQOcr1is4aKDtO0npKj/ANDTfGxWPLKTd7HJ7HcK1Z4c5grXUXMoPat9Hc208zP6x8FO2txG9ZNFZU4KKsi1pU1FWRAW3Qm25o7XHg0r2juc8/ax/wBx9ym9FRzAdYB3hd0SERFtx3bZW/0n4q9tyBtlPYz/ANlKPk42VG4kf6VNEdju8A8KLY2I425LNsj/AOlo+KstN0YhRgfIS40+rq2nyVJTnDYDuNPYfisSzS5zzIQaeS3Anfq2rJsjCZc6ACnLP5h8F6tupZx9V39ZW1bM06iFesg1Qu1Z/V13ucfeqi71nH2TPb8Vs0WQXzRmJucxxp904jvXtYrXpBWlO1URczYyVREQAhYjxiiLBguzMFZJyQTzIi5s3RiwVkbnOPJr5Iw7zrKyIWgYAUHMiLQyz2VjtaItEaHpVWu1IiwaMxH2Fj6hzQQRQimscx51r7RdqLkvZ82Y3mRhaGgh+aW5xwxOaSKmpFcKIiyaMZLiYwvzWkve4GSRzi98hGAznHYBUADAVwAqV6ySF8mhrmilSRrPR0Ii2WxrIzY4w0ZoFAEIVUQ5FrBiFkKqLrE6xLURFujcoqFEWxkxsoSERmm7vV1njzWgDm4oi2NkXuYDrAO/FWaAbKjcSPZqREAzHUqHd4B4UXgLea0I7jT4oiygf//Z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714375" y="1000125"/>
            <a:ext cx="7715250" cy="13573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0"/>
            <a:ext cx="7772400" cy="4114800"/>
          </a:xfrm>
        </p:spPr>
        <p:txBody>
          <a:bodyPr>
            <a:normAutofit fontScale="92500"/>
          </a:bodyPr>
          <a:lstStyle/>
          <a:p>
            <a:pPr>
              <a:buFontTx/>
              <a:buNone/>
              <a:defRPr/>
            </a:pPr>
            <a:r>
              <a:rPr lang="pt-BR" dirty="0" smtClean="0"/>
              <a:t>	</a:t>
            </a:r>
            <a:r>
              <a:rPr lang="pt-BR" b="1" dirty="0" smtClean="0"/>
              <a:t>A incidência de cardiopatia é estimada em:</a:t>
            </a:r>
          </a:p>
          <a:p>
            <a:pPr>
              <a:defRPr/>
            </a:pPr>
            <a:endParaRPr lang="pt-BR" dirty="0" smtClean="0"/>
          </a:p>
          <a:p>
            <a:pPr>
              <a:buFontTx/>
              <a:buNone/>
              <a:defRPr/>
            </a:pPr>
            <a:r>
              <a:rPr lang="pt-BR" dirty="0" smtClean="0"/>
              <a:t>	- 25% dos cães entre 9 e os 12 anos de idade</a:t>
            </a:r>
          </a:p>
          <a:p>
            <a:pPr>
              <a:buFontTx/>
              <a:buNone/>
              <a:defRPr/>
            </a:pPr>
            <a:r>
              <a:rPr lang="pt-BR" dirty="0" smtClean="0"/>
              <a:t>	- 33% de cães com 13 anos ou mais de idade</a:t>
            </a:r>
          </a:p>
          <a:p>
            <a:pPr>
              <a:defRPr/>
            </a:pPr>
            <a:endParaRPr lang="pt-BR" dirty="0" smtClean="0"/>
          </a:p>
          <a:p>
            <a:pPr>
              <a:buFontTx/>
              <a:buNone/>
              <a:defRPr/>
            </a:pPr>
            <a:r>
              <a:rPr lang="pt-BR" dirty="0" smtClean="0"/>
              <a:t>	Fonte: Cid Figueiredo</a:t>
            </a:r>
          </a:p>
          <a:p>
            <a:pPr lvl="3">
              <a:buFontTx/>
              <a:buNone/>
              <a:defRPr/>
            </a:pPr>
            <a:r>
              <a:rPr lang="pt-BR" sz="3200" dirty="0" smtClean="0"/>
              <a:t>(Geriatria clínica dos caninos e felinos)</a:t>
            </a:r>
          </a:p>
          <a:p>
            <a:pPr>
              <a:defRPr/>
            </a:pPr>
            <a:endParaRPr lang="pt-BR" dirty="0"/>
          </a:p>
        </p:txBody>
      </p:sp>
      <p:pic>
        <p:nvPicPr>
          <p:cNvPr id="11268" name="Picture 4" descr="https://encrypted-tbn1.google.com/images?q=tbn:ANd9GcTOcHRRsWcxZ2tNEivmPzvnLx-7HcDLVXy3TVR3HhvbRpjF6iW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4125" y="3786188"/>
            <a:ext cx="2809875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ângulo 5"/>
          <p:cNvSpPr>
            <a:spLocks noChangeArrowheads="1"/>
          </p:cNvSpPr>
          <p:nvPr/>
        </p:nvSpPr>
        <p:spPr bwMode="auto">
          <a:xfrm>
            <a:off x="714375" y="0"/>
            <a:ext cx="7715250" cy="2928938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291" name="Retângulo 4"/>
          <p:cNvSpPr>
            <a:spLocks noChangeArrowheads="1"/>
          </p:cNvSpPr>
          <p:nvPr/>
        </p:nvSpPr>
        <p:spPr bwMode="auto">
          <a:xfrm>
            <a:off x="785813" y="5929313"/>
            <a:ext cx="7358062" cy="714375"/>
          </a:xfrm>
          <a:prstGeom prst="rect">
            <a:avLst/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29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FontTx/>
              <a:buNone/>
            </a:pPr>
            <a:r>
              <a:rPr lang="pt-BR" smtClean="0"/>
              <a:t>	Já pensou por exemplo, fazer do ECG uma </a:t>
            </a:r>
            <a:r>
              <a:rPr lang="pt-BR" smtClean="0">
                <a:solidFill>
                  <a:srgbClr val="FF0000"/>
                </a:solidFill>
              </a:rPr>
              <a:t>rotina para os cães de meia idade ou idosos</a:t>
            </a:r>
            <a:r>
              <a:rPr lang="pt-BR" smtClean="0"/>
              <a:t>?</a:t>
            </a:r>
          </a:p>
          <a:p>
            <a:pPr>
              <a:buFontTx/>
              <a:buNone/>
            </a:pPr>
            <a:r>
              <a:rPr lang="pt-BR" smtClean="0"/>
              <a:t>	Monitorar todas as </a:t>
            </a:r>
            <a:r>
              <a:rPr lang="pt-BR" smtClean="0">
                <a:solidFill>
                  <a:srgbClr val="FF0000"/>
                </a:solidFill>
              </a:rPr>
              <a:t>cirurgias</a:t>
            </a:r>
            <a:r>
              <a:rPr lang="pt-BR" smtClean="0"/>
              <a:t> e os </a:t>
            </a:r>
            <a:r>
              <a:rPr lang="pt-BR" smtClean="0">
                <a:solidFill>
                  <a:srgbClr val="FF0000"/>
                </a:solidFill>
              </a:rPr>
              <a:t>internados</a:t>
            </a:r>
            <a:r>
              <a:rPr lang="pt-BR" smtClean="0"/>
              <a:t>?</a:t>
            </a:r>
          </a:p>
          <a:p>
            <a:pPr>
              <a:buFontTx/>
              <a:buNone/>
            </a:pPr>
            <a:r>
              <a:rPr lang="pt-BR" smtClean="0"/>
              <a:t>	Ou um serviço diferenciado para os cães que freqüentam o </a:t>
            </a:r>
            <a:r>
              <a:rPr lang="pt-BR" smtClean="0">
                <a:solidFill>
                  <a:srgbClr val="FF0000"/>
                </a:solidFill>
              </a:rPr>
              <a:t>banho e tosa</a:t>
            </a:r>
            <a:r>
              <a:rPr lang="pt-BR" smtClean="0"/>
              <a:t>?</a:t>
            </a:r>
          </a:p>
          <a:p>
            <a:pPr>
              <a:buFontTx/>
              <a:buNone/>
            </a:pPr>
            <a:r>
              <a:rPr lang="pt-BR" smtClean="0"/>
              <a:t>	</a:t>
            </a:r>
          </a:p>
          <a:p>
            <a:pPr>
              <a:buFontTx/>
              <a:buNone/>
            </a:pPr>
            <a:endParaRPr lang="pt-BR" smtClean="0"/>
          </a:p>
          <a:p>
            <a:pPr>
              <a:buFontTx/>
              <a:buNone/>
            </a:pPr>
            <a:r>
              <a:rPr lang="pt-BR" smtClean="0"/>
              <a:t>	</a:t>
            </a:r>
            <a:r>
              <a:rPr lang="pt-BR" b="1" smtClean="0"/>
              <a:t>O médico veterinário se sentiria mais seguro e proprietário mais confiante pelo interesse demonstrado pelo profissional... </a:t>
            </a:r>
          </a:p>
          <a:p>
            <a:endParaRPr lang="pt-BR" smtClean="0"/>
          </a:p>
          <a:p>
            <a:pPr>
              <a:buFontTx/>
              <a:buNone/>
            </a:pPr>
            <a:r>
              <a:rPr lang="pt-BR" smtClean="0"/>
              <a:t>	Existe uma condição básica: </a:t>
            </a:r>
            <a:r>
              <a:rPr lang="pt-BR" b="1" smtClean="0"/>
              <a:t>o aprendizado!</a:t>
            </a:r>
          </a:p>
          <a:p>
            <a:endParaRPr lang="pt-BR" smtClean="0"/>
          </a:p>
        </p:txBody>
      </p:sp>
      <p:sp>
        <p:nvSpPr>
          <p:cNvPr id="12293" name="AutoShape 4" descr="data:image/jpeg;base64,/9j/4AAQSkZJRgABAQAAAQABAAD/2wCEAAkGBhQSEBUUEhQWFBQWFBgXFxgYGBcWGBkaFxQYFxoVFhwXGyYeFxwjGhUWHy8gJCcpLCwsGB4xNTAqNSYrLCkBCQoKDgwOGg8PGiwkHyQpKSw1LCwsKSwsLCosLCwsKikpLyksLSwsLCksLCkpKS8sLCwsLCksLCwsLC0sLC4sKf/AABEIAP8AxgMBIgACEQEDEQH/xAAcAAACAwEBAQEAAAAAAAAAAAAABgMEBQcCAQj/xABGEAACAQMCAwUFBQUGBQIHAAABAgMABBESIQUGMRMiQVFhBzJxgZEUQlKhsSNicsHRM0NTgpKyFRaiwuEkcwg0Y4OTs9L/xAAZAQEAAwEBAAAAAAAAAAAAAAAAAQIDBAX/xAAoEQACAgEEAQMEAwEAAAAAAAAAAQIRAwQSITFBEyJRYXGRoTKB8LH/2gAMAwEAAhEDEQA/AO40UUUAVlXHEJWkZLeNCEwHkkYquogHQgUEuQCCTsBkDJOQJxcvnU2kJr0Ab6ve0g5zjJP3cdPGo57hoCx7J5EZtWYwGYEjcMuQT02Iz13xjJAsWdyxysihHG+A2pSPxKSAfkQMfQmnxPmy0tpVinuI4pGGQrMAcHYE/hHqcVUu+Ndikt5cq0MMceFQ4aQ5YEswUkAsdKqufjjOBx3jnM1tc8T7WWF1juIljlSZQGTGAkqEH3SNO4wRv6V04MHqvnorJ0rO3cw8yQ2VuZ5mwgwBp7xYnoqDxJ/81zvi3tWuLiSK3tImtJZGJL3Cqe4FJBRd8k4PUeHrsncyXNzbw/8ADd5oWdZbYnJkTQc9muPexuMeuR1xV3m9ZBeWVxGjscKSFUk7OGIIA22kNdmLSRj/AC5MZZutvlMY7D2nzwW90lyVnu450hgAUJ2hkU6SQuNhpJ8OoHjWW3LZuXzf3EtxcEa2VXKxxgnYADYb5AxjODgbE1U4jw8DjkDHpIuofxIjr/2qfpXnmO+e3snbJE11O2/3gmSAB47Rqij+I10RxRi7iuznnlnNRjF1aX+/qmbvAOOXHC54opJO2sZphGpZmaSAtsvePVc9R02OMePXa/PP/CHj4fbWzA9tcXiMqeK5I2x4YGCfLUa/Q1cGshFSTXk6sMnKPLvlq/k5JzZxqW+u7iHtmt7G0OmUo2hpHAywZvBRgjHp0JO2RwW7WyuLOWxmlaK4nWJ4XZiHVm061VgCMHo2PLzOThfEYuzvrqcAW8945ClS+xfG48ckjbHhUNtyta3ci3FpK8QDMGEeVYMAMaM7x+J6b52xXdHHFQ20c8s23I3Jul+Ouvud4FYXPHMn2CxluAoZ1ACKehd2CrnHgM5PwrB9lPGJpEuoJpDN9mn7NJW3ZlIzhj4kY6+tMXOHLwvrKW3J0lx3W/C6nUrH0yBn0zXkbFDJtn8ncnfIocne0Z1a5i4rNFG8QR1bHZ6lZcsAPvaTpAxuc+OM0y8B9odjeSdlBODJvhWVkLY66dYGrbfbeubcBWO+gV7qJGeBzH2hwVfR94H7y+YO2d/GqfN0y25glaRTKl0kkelERkiXcqApyw2G56mvQnpISba4/wCHJDU3P02uTvNFczPtPvZO/Bw0mLqO0lCOw8CFxt+dM3J/PcV/rTQ8NxH/AGkMnvAfiU/eXpvt1G24zwTwZIK2jpUovhMZqKKKxLBRRRQBRRRQBRRSbzj7Qfs0otrWP7RdsM6M4SNeuqU+G2+NttyRkZvCDm6iQ3XLGs2aateldX4sDPl+lcYv+KPfyT3M15NbW6TmKBY37NQFIUO2OpJI3PruAKaOD+0W5S5ig4jBFGs7aI5YSxUOeiOGJxnIGc/lkhH4Xwlrjhc1umBILlx3jgArKpOflmvQ02Fwk96+DnzZPYnF8Nrkk5s5luY7GaxvGM4kCNb3GO82iRWaOXzON87np1ByNDjdnb3awwy92SSHXBJt1AGUHnsQdPiOm4qTh3D41gFlLPHNMEfSDjKAoVwBuQFDHc4OCfClvi/7Thttk6ZredYG/ErDKeBz91GHwrsjFR6Obe8rir5T7+/T/Rf5ggli4fC8mBPazLpbqGAbSGHmCNGx/DWje82OvDkuo0Qs2kMpLaVJJU4wcnDADfzq6/I/E7lktrpYRAsitJOrZMqocgBOoY+oH9dU+xlNZX7XKLQyGT7OAAN21adefd6eGdvPespajGu2aLTOSW+u/wBCHzDxvXaWV4CvbJJkgEdcHWuOoGUH+oVu8Q5otdUelDcT6Q0SRp2jjWARg47pO3Tf0p/h9mnDkmMq2ses52OooMgg4QnSOp6DbwqTk/kWDhwkEOS0jklm94LnuRg+Sj6nJNYvWQrhF3pYOrfV/vwYHJPJs7XAv79QsgUiCDqIVPVm/fIJ+pzvgL0KvtFefkyPI7Z1JKKpHC+I2ScPM9nfxt9leVnhmAYoVY5AJXdWU49c58MZhvp7dOEXBsmOgEAt3tRYsmSS2D0wPhXeHiDDBAI8juPzpQ4j7KbGa5M7I66mDPGj6YnYeLqB+hHj5mu7HrFXvRhLTpy3JvtOvBr8o8BitLSOOFAoKhm8Szso1MxPU/0Aqv7QuLG24Zcyg4YRFV/ikIQEfAtn5UwgUke2O2Z+EylRnQ8bsP3VcZPyzn5VxY/fkV+WdAg33D2Sxs7GPZ7l44z/AJiHkP1I+Ve+Kcp2kHF+yiQiK2txNJqZnLOTkZ1eABU4Hl61pcGuY7rjVj2bB0jhlm2IOCVKjPkQdO1T8ZlWPj12XIVTawkliANtIzk7eles5P1dv0s4Y3HTt+Xb/LKM/FuwT7ReO4Zz+yt0J7o8AQCO0fGCxY4GcD1z7rmMRSWvFLfXnX2Dxtga072U2zvscEZ+6fDFWOO8swTzdvPdEIAAF1IoVR90NnxOT0yc1g33E/tFxbwcPiDxWza1HRWKkZYlui+GTuSxNa0mqZjhStSj358JL4Ogr7SOIr334apj/Ck2ZQPUY3PpimnlXny2v8rGWjmX34ZBpkXzOPvD1HzxXOb64uXYvbMyTKoMlpMAQR01Rn1/EpwfQ7UvcQ5mS40ukc0PEImHZmNSxLZxoPifHZh6b5IrlnpYSXHB0Ys85Plfjx9/p9UfouilCX2lWdusaXdwi3GhO1RAz6H0jUp0AhcNnbNNFneJLGskbB0cBlZTkEHxBry3CUeWjsJ6KKKqCrxO87KGSTGezjd8eelS2PyrifBO0NjNPGwa+uEecnq+7kAAf5Wx648q7nLGGUqwyCCCD0IIwQa5FzRyxFwi7guLdSlpLmGYamYIxOpGyxJC7fLSfOu7Rzim4vtmGeDlDj7/AH+hRezhFtb23EJNcrHIBdtWtiQNxvgatOTtmszlyZbK9ns5W/ZyYKMxxkldsnwLKcZ81FbE3K0QnluZ3BHaJIGY+4qANpyeg1gdPugAdTV/knlmLic91d3MOu2cLDCHBBbQe9IuMFdwBkebDwNehOahHczjwx9W43w1z8J98C5yvyg8wmNl2ZuLO77rsSFmjdSOzZh4rp+jHfoae+U/ZPFHpuL0Ca77Qythm7NWLagAuwbSd8kdT6CnPg3AoLSIRW8axxgk4GdyepJO5PTc+Qq/Xl5NTKVqPCPSS8+QooorlJCiiigCiiigCiiigCvMkYYEEAgjBB3BB6gjxFeqweLcYn7f7PZxo8gQPJJKWEUSsSFBCAs7tpbCjGAMkjIyBPwflO0tXZ7e3jiZtiyjfHXAPgPQbVmcf9nNre3a3FwGfTGE7MHSrYYkFsd441YxkVqcNvbgMI7pIwzAlHiLaGxuVKuNSNjfGSCAd9sVrVdTknafIE+H2ScMVtQtQfRnkZfoWxSpzrw5LPiiSFQlrdW/2fK9xY3Xoox7gK4x8z4V1uqHG+CQ3cLQzoHjbqPEEdGU9VI8xWuPPKMrk2ys474uLOPXPCLuONY0AnaNwYJi4SSMZGUlDDvqVyDg7j4Cq/FYJm4m0dpIYWltgLl18FLdfMMQFAOx369abX9lt3F3bXiLCLoFliEjKPINnf6CkfgvFPstpcyM2u7a4aPDbuXB0plc5xnUfyr1YZIZF7eThePJj93F9Kvr8mla3Nnb3EdlDEsjOdMrHBx3STrJHeO26jAHodqbvY5IViu7fcpBdusforDOn6gn5mlngcUNzMLkxmK6hLRzRnbD4K94EfxYPXwPSt32JXLGO8VkGRclmlDaldnG6rgfdCg5zvrFZarnE/6L6b+TXN0rv5OmUUUV452hVHjXB47qCSCYao5FwfPzDDyIOCD5ir1FSnXKBy/hnskmZ0S+uBNaw/2caalMmD3e2O2wG2AT5Ajx6ZBAqKERQqqAFUAAADoAB0Fe6x4rBp2aSWSQLqZUjjdogArFdTGMhnY6SdzgAgY2JN8mWWT+TISS6NmiqdkSrNGWL6QrAnGrSxYANjqQVO/j8ck3KzJCoL2+SGN5JWCIilmY9AAMkmsfjXEZ3mFtaaVk0CSWZ11rChJVcLka5GKtgE4AUk+ANS45IDIe3vbyTGGJMqquVIYHQiBBggHGPCgJF5tm0GQ8PuhFjKH9mZWJ93MQfWmo469M5YKMkeoDxNv2jfZEHXsMSM2PwtOGADeojI+Na/Co5FTEkglx7kmFDMpGQXCgLq9VAB2OBVi51aG7PTr0nTqyV1Y21Y3xnGcUBDFxNDGJGIjB2OshdLAkFTk4yCCOvhVlJARkEEEZBG4pb4fyLBkyXYW8uGOWklQFQT1WGM5WJfhufEk1BLyIjzsCqR2WATbxFkWaT8UyjChV/Co73Vs4AoBmgvY3zodWx10sGx8cHap6xJOTLPA0W8cTL7rxKIZF9VePDD9POrvDJm70cjanjIBbAGpSAVcgbAkHBxtkHAAwKAvVj38r28jSrC8yOFDiPSZFK5AYKxGtSDggHIx0OTi1d8dt4jiWeKM+TyIp+jGp7W9jlXVG6yL5qwYfVTigMKyu57u4jfsJLe3h1N+1AWSWRkaMAICSiKruSWwSdOBgGmOjFUuOTslrMyHDrE5U+TBDg/XFAY9xxq4uZXisQipGxSS5lBdQ42aOBFI7VlOxYsFBGNyCBInALsb/APEZGbyaC3Mf+lUVsfB8+ta/CuHJBDHCg7saBR5nAxk+ZJySfEk1boDK4fxCQP2VyqrIclHTPZygddIbdGA3KEnbcFgDilxDkq1Mr3SW0X2vBZHI27THdZhnSTqx3iM1pceIFu79DEO1B8jH3vzwQfQmtCpUnHoHAeGcNvHhayS1uEuZpCbiaRSqDU3ecv4jH1ycZzXbuBcDitIEghXSiDHqT4s3mxO5NX8V9rfNneWl0VjFRuvIUUUVzlgooqtf3JRCyrqbICrnALMQoyfAZO5wds0BZrPuLKUEmGVUB3KvGZFz5rpdCM+IyR6CvEf2iPvSSRuvVgsZTSPEqS5zjrg9fStMUBS4bw7stRZzJI5y7kAZwMBVA2VQOg9SSSSSbtFFAZq6Y7pidu2VQp82jDZT46TkDxw3lV26ukjRnkYIigszMcBQBkkk9BS/xLg3226ZJmf7PCsZWNHaMPIxZu0coQx0hU0jOM6j5Y8W/IFuJNUrTXKghkS4mlmRCPJXbS3gRqBII69MAVeX+NyzmFIYTojbMsjt2aorgskCrgmSQRvGSNguwznIpyFL54iLMuskM3ZtI8gkijeYHtHLkOIwXQgsRkjBAG/UDNbnWWaQGzh126qSzzB4DKTjSsGpc7bksy6TkAeYhtLsmrHKql/xWGBdU8scSnoZHVAfgWIzSzd833Mg0QWjxOdjJcNF2SeoEUjNKfIDSD4kVQteARqxll/9ROfemmAZ/gue7Eo8FQAD161nLLFFlFsYrnnmxSJpftULqvhHIsjEnYKqoSWYnYACuP3/AB+4vpZZQJBDK2RH2xhj0qoRQezBeU4G5zpyTjPWne4isbwmMm3mYZ2VozIPA6Sh1r8qw+JcEa2IAJeI91GONS7bI+NjsNm2zjB3wWzeWy8YJMwrK2jU6TbpGx6YCMGx1w2M59CAa0rAmCUSwYjkHio0hh+GQDZ1PkfiMHBqC5O8f/uf9j1OKpb7NKOycMvhNCkq9HUNjyyOnyO3yqjxjmKzjJhuLiKNnXBRnVTpYYycnug56nAqtyG2eHxfGT6ds+PyqTlWxjjgOMGVmY3DbamlJ7/aHr6AHounG2K610cz7LPC+KAnsXYdsq56/wBqnhNH+JTtnHuk4PgTp5pc4ZZ213FKgjV7dJ2EJHugqq62hYbqBIZACpHQ42r7JyLC2zS3bJ+Bru5KfAjtMkehNSQR8Y4iLuYWUB1gMpu3G6xxqQ3YkjbtJMBdPUKWJxtlnqrw7hkUEYjhjSKNeiooUfHA8fWrVAFFFFAFFFFAFRzw6lIyR5EdQRuCPgakooDKlsZ5MLLJGIs97QrBnA30nUxCKfHGSRkZFQ3/ADfBFKYR2ssq4LpBFJMUzuO07NSEJG+Cc+lbRrI5VtEjtlC7uWZpT4mYsTKW9defljwxQF3hvFY501RNkA4YEMrKw6q6sAyN02IHUVYlmCqWYhVAySTgADxJPQVj3HEY0vSARlbV5JiPuqHXstXqf22M+AauW8V4nLfntLliUOGS3BIiQdV1j+9fGMs2RnoBVZSUS0YtjPJ7S1F3JLGhktNCpqXGtypYmaPUQGTvaR0zgkHGMl97S5pJY0tLfQpkVWa57pbU2nSqxkleudR8vdNKc0WpSvmCPy2qS0uMNHJ4B43+jqT+Waw9Vmvpoa+Y+arx4uy+ziHtT2WpJRNK5YHMduoVcMVDd9yoQAsRtVu34VxAID2VqFAGIhNLrAAwF7Qx6CQBjpj1q7wKz7S9eRtxBGqJ6PL3pG+OhYl+BbzpqrRR3q5GbdPgTLe51ZBVo3U4dHGGUnp0JDA+DKSDjrscRWvBft07rN/8pCQrRg4E8ukORJjrGgZe795ic7Lg73MkAASXoQwQ+qyELj5MVPyPnUXAJ1iglZvCeQnzJdgygeZIdQB6iqRxpTJcriXrjly2eMRtBFoHugIq6fIoVAKEeBXBFL1/wsrqt5SWVlOhz7xXIGW/fRtO/j3T1JrR4VzrFNdPaOklvcoNQjlC5deuuNkZlYY3xnPXyOJuaMBYW8e2VR/nVlI/PPyrTJG4lYumcluFIaMN1EjA/FUkB/MGrANXrngMtxeXKxH+wHblcZLl1BWMHPdz+1+ePWs9XBGQdsZz6VztcWdCdj/7PePIYEtWGiWJMDfIkAO7ofPJyVO4z4jetvinKlrctrngR2xgkjBIHRWwRrHocikzlDkqaQw3c0vYqGWWOFAC5GMqZZDnGoHdVHQkZ610kV1RuuTnlV8EcECooVFCqoAVVAAAHQADYCpKKKsVCiiigCiiigCiiigCsfjnMHYskUUbT3EgJSJSF7q4DSSOdo4wSBqOSSQACa2KyeGWoFzdSH32eNAfKNYVKqPTW8p+JNAUo5OJjvMlmf8A6avMp+AkKkE/5AKDwqK7LPme2mBCyiOVoXyBsJOzbRJtjD77dDTHWZLMBeoo6tbyFvgkkQUn5yPj4mgM3iXLsdvw+7S3UhpIZSzFmeR2MZGp3clnbG25+Fc2+HTwrtpFJ197MIGYtFLNBncKrK0YPosinA/dBAHhis5wcujSEqEOoIVyGXwDMvyO/wCjCrt7ZNDK8T41o2k46HYEEeOCCDj1rJink14SGSXtmZo+zKMSqYiLldQKJrRgGbAONjXPT5NrR1Tki81KSfekSN/iVXsn+jIP9QpY9snNTW8tnA2sW7v2lwEJVpI0dAYgQRsQSSMjO1XOA2kq26aswzKzsu6uU1SMQGwdLAqcFc+PUEAiLmmGS+jWK5sIZShykq3TRKCRgnZO0UHbK79OvQ1rDIqpmMouxYu/bDDomRI5DF9phaBNlIjjCM4JJIUF02XfAY+WKxOLe1p5opohAI1lQDIlOpXRg0cqkKMFSPngdMVW5p9mlzC2uFBMjDJEIPcPioRmLlR4Nknzpdt+V7t20rbTE/8Atso+ZYAD5mr3F+4imuBr5Ha7v+KQ3k0oIgdDLK7xphUU4QDIzkEjYfeJJrqt7xtb24TsDrtrcsxlHuyzFSgWM/fVFZyWG2oqB0NLXJvIUdvbabmKKWZm1tqRZAmwARSw8AN8bEk0wW7uszI5XQRmEKukBVADITn3gTnpggjGMEVjPLaaRZR8ny0ae2uZ5oooplmEWoGRo5B2aacLlCh6k7kda+cR5Tivw8tq5tZmJEqOmQGYbsyBhpcg5Dq2luve61o1BLxgWsiSFXfXmLRGpd3JVnRVUdTlTucAamJIGajHO/ayZKuUN9rbhEVF6KoUfADA/SpaWo7ricneENrAvgkkkksn+YxAIp+Bb4mtHh3FXL9lcR9lLjI0trjkA6mN8A5HirAEeo3rrMTUooooAooooAooooAooooArN4lZyahLble0AwyPkJIoOQrEAlCCThgDjJyCDtpUUAuScevfdThza/xNcQCIepZWL4/yZ9KtcA4LJGzzXDiS5lwHKgiNFXOmGIHcINTHJ3Ykk+AGzRQBWZxfmS3tdPbyqhb3V3Lt/Cigs3yFXrqcIjOeiqWPyGf5Vjcr8FEadvKA11OA80h3I1DIiQn3Y0B0hR5ZO5JoBQueEDid/IY7hEgKxlwNa3JAXQVCOoMSnA/aEHrtvuNiHhaQTTqihRqjCgDAEaQRrGo/dGH+erzpj49bjsjKB+0hDSRnoQVGSoPkwGkjxBpd+yXjj7XLoOpB/6aJcsie8P2hOZpFBOQAAcsBvjOWSFx4LxlzyT1nCMrdAl2IeOQAEnSCrRkKq9AdOo56nveGwuW9wsihkYMp6EenUehHQg7jxr5dWwdcEkEEMrDqrDowztnc7HYgkHY1xmxNQW86oGW4Xbs45P3hIYvqrI2PkxrnvN3Gbi5aS3kKxRo5UrGSxdkPV3YDK5GdIA8CfCodLlm+DT5NRLZjVs6jWbc3Gu5jjTcxsZJSOiDs3RUY+DMXzp64UnyygcC4tIJY0nnneFsIVMrDTqwAdS4cgHGQT0zXTLa0SNdEahFGTgDA9SfXzJopJ8onUabJp5bciJapxXoFyz4LJZwSSyY/G6YjiH73Z9o2P3k86rJxGS6cxWIDkHD3BGYIvPB/v5B+BdvxEU2cL5cigtjAuWD6jI7HLyO/vyOfFj9BsBsAK6MWN3bOOUvBmW/Abop281zN9pxqEUbKtuhxkQhCP2g+6WY5O5BXbGpx+5Edo8z93sk7Xf7pQasbfNduuT51mpzW8bNG8TXLIcF7XRLny7SPWHibzGCvkfAeUhnvpEaaJra0jYOInKmWZ1OUMgQlY41YBtOSWIGcAYPUZGjwzmqCdwidopOdPaQzQh8DP7MyoofbfA3xv0rYrK5muOztZZMajGutQNyWUgqF9SQB86owX/ESdb20Aj/AMITsZwPjo7It+7nH73jQDHRSvb8R4hcjtIUgtYT7vbh5ZmH4mSNlWLPkWY+eOlXrTiFxGypdpHhjhZoS2jJ6LIj96PJ2BywJ2yCQCBtUUUUAUUUUAUUUUAV8Jpf5g5+srJtNxOqv/hrl39MqgJHzxWdwbg0HEl+23KduspJt0kzojhBKoQmcB2xrLHfvAZwKAucV4e17cPA7ultEi9oqMUMskgJ0uykMI1QKdII1F99hg73DwwijDjDhFDD10jP55qlwfgi2zuI9QjYIQGdn0lQVKrrJIXGnAzgb4rVoDP47xaK3gaSc9z3dIGpnLbCNFG7s3QAUrf8Yv5d07Gzj+6hT7RLjw1kOsaH91dWPOp+Kjtr9mb3bZVSIeAkkQPJL8dDRoD4Av51LXNkytOkaRj5YtT8PnW4knlm0mTQO1gUJGukY/bwNqD6id5NRI2HcAzV83V1H78KTj8ULiN/nHMcfSQ1pSSLkK33g2AfEAd4fQ1n8J4bPdu6LM1vBbuYi6BDLK677GQMERUKZOCSxbpjfNXNl+EiM80Rr/aR3MX8dvKR/qjDL+dIfNFzE1yzwszrJ3jiOUaWwAwbKDAOMg+p8t+lPyxMbkW5upew7PtGcBEnbvaRCJIwAF6ksFDdBnfI+3/LCrNDbJc3Cxy62kQyu7lIwMhJGJkjUs6hsHxAGnJJs9PuVM302slpsm+ByWxspLltFupdj1YhhGn7zvjA+AyT4Cujnl1597yYzAn+xjBig+DAHXL/AJ2x6Vr8Z5ctbG2kuIV7ExLqIVmxJj+7dWYhixIUE7gkb0nS+0cnUI7VwRtl5UXBI2PdDVX0XDiJpqtbPVy3T8eEbnL3ELiLX9lCNaK2iKGRmGdBIdoZAD2ceoaVUhgdJI0gipuNcXvbhNLBLOAvGshWTtZmR5URwGUBYRpZu8Mt5aetYnKHMjOyW7xJGqxBUKyFySijY5QDcBj8qbJYgylWAKsCCDuCCMEH5VZ5JR4OPambMHKlrHo7KCOIxkaGjVUZceGpRkg9CD18c1d4hbuyfs2CSKdSkglcjwcAjKkEg/HI3FJcV/eRSGGGdHVYw4FxG0jKCzKF7SN1ZvdO7AnzJrO47zPxBYGkM8KaZRFpgiKux7TSQJJ2kCnTls6D0rdZIsz2s3bqW6muoLe5FvHHq7Vo4XeWSRYe8rMXjQRxdr2YOxLEgZxmtXiHG3tiwaCecEkxmFO0zk57N8H9mQTgM2FxjfIIpF5a9odrbh82t12rN+1lLx3DyEDbU7OrEDOyhQoycAVv2nNzcSnENnI9sixmSV3iHanvBRHEJMoBuSzYbHdGN81eyKGjgFtIlugmx2hBZwDkBnYuyg+IBYjPpUPNF6sVpKx6ldCDxaR+5Go9S7KKu2ELommSTtCDs5AViP3goC5znoAOm1YHFOZLSYvA0El4itpk0W7XESsp90nSVZlPULkg1JAzJ0Hwr1S3w7h0SRibh5xHuWhUns2wcMoRv7GQYI2C7jDDyYYZQyhlOQwBB8wRkGgPdFFFAFFFFAfl+75NmPFvssrNmS6KGUjOQ7au0PqVIOD4kV+jeCcPitIYrWNtkTSgdgXIHj4Z6+ApJ9pHBJDeW8lvtJOyxKfBZEOpZD8E1MfSKmGHk4waZLZojc5JluLiIzyS5G41B0MYz4L3QNgKhEsaKhvLxIkaSV1jRRlmYhVA8yTsKXBNouUnmZocBop17V2g1EJ2T4Y6VUgNh9KnJAO9S893Uf2GSMkNJOvZwoCC0kjEaFQZ33wSegAJOwqSBYfnm2kvZAjfsW0BZjsjSBdLAE9FwEAY7EqfTOvZuSCGOSHcH4aiV/6CtcsmjILKwIIJVlYYIIOCpH5V9tbmWHPYzSxA42Vgy7dMK4YDr4YrmnC3aN1wP3GOLxwzB5DhYYHdvMtK6pGi+bN2cmB6VR5I5muuynSOOIN2rTyzTOUgh7XvFDjd222AwMbkjbKLcIWlEsjvLIW3ZznohAwAAowBjYV1b2ccJik4ewkRZA9wzsrAMMoVCEg9caFIq+OO0rPoZeE38N0qSpJDM6DBaGQOqsy95cg9DjOG8geor5Pw+G7TUQwOSmpGeGTEchBXXGQ2nWucZwdqOK2scZFwFCuhVSwABZGcKUbHvDfIB6EA1BfR3kTH7KLd0ZiQJnkjKMxy2CiNrUkk42IyevhsZHO/aNHMlwkEk7SwoiyRIcZzll1SkbysCuzHw8C2TSlF7z/Ff9groXOfJ7LbveTzmS5BQPgaYtBcKsUSHJUKXyDkkktnORjnsPvP/EP9i1nLs1j0Tq5BBUlWBBBGxBHQit6Hn64UYaGKQ/iDtFn1K6WA+R+lYFFUcU+yxs2/O0yvK5t1aSQqF/a4jREXCoe5qO7OxI6lvDFYlzeSuNU8moK0kgVV0oGcszNjqxwSoJOw2r1Ve83AT8bAH4DvN+S4+dFFIHqzjIQZ6nvH4sdR/M1o8HsJ57iOO1YpMcsJASOyVQNUh07n3gNP3iwB2zVStjlHjLW15Gyrq1ssLL4kSuq7eRDaT8iPGrLsh9HWZrSWOxdO2aSYQOO1IUMW0HD4UAA58vIV9ULa2qC3gaWNFUKkWjVpx7w1soY+J3yck7moL7mNxO0UFtJcGPSZmUxoqahqCAyMO0k0kNpHQEZIyKjVbmNQ1p2U8DDUscrNE6A76UcKwK+SsoK9M4wBqYljl7tW7WWaMw9rJqSIlSyqqKgMmkldbFSSATgaRnOam5cnD26sPdLSafVe1cKR6acViTtf3LmCQRWUbJlmjdp5mXOHETaVSI7gaiCRqyBncNNparFGscahURQqqOgVRgAfACgJaKKKAKKKKAzuOLiMS6SxhbtcAZJCghgv72hnx615tOZLaWLtUniMeM6tajH8WSCp9Dg1pMNq/L/Nbm0v54HiifspSFLKNWg95N/4CtQyUd44Lxg3d1O0cXaWbIsaz5UxyFNZcKp3dcyFdQ2yh6147Cx4dLJLJb29ouO5OoUahgao9lBV8/cXOodOhAzvZdzhay8PhiEiRyxLpeNmCtnJ7wzjUDnOR5+dZPta55tezjt0kWR+1Dvow4jCq2MkbBiSNuuM+mQrkVuM8V+03Ms4Uosj5VSMMFCqqlh4EhdRHhqxVOs5ePwH7+PiGH8qmXi8J/vU+uP1rM1J5vu/xL+Zx/OmLljnSWx1KsYmjY6ihbQwbGNSNgjcAZBHgNxvlVnv4yu0iHcH3h4MD51L9tj/AMRP9S/1oHydM4TzhJxO6jgMIt4kPbvmQO8nYshWMBVAUdoUYnJyEx40931p2iFc6TkFWABKspyrYOxwQNj1r8+2nGxDIskUypIhyrBlONsEEE4IIJBHj+dM0vtsm7PSFtA/+J2jkfHs8flrq6ZRx+Dxztxy7kma2nljMcMgOIo2jDsFVlZ9TsdtQOkHGRnfApYh95/4/wDsSqz8fiJZnm1uzFnbByzMck7DA+HgMDwqqOYolLe8ctkYX91R448qq+SypGzRWDJzYv3Y2PxIH6ZqpLzVIfdVV+p/nSibQ01UeVRISxACLjcgbtuevoF+tKk3Gpm6yEfDu/pVNmycnc+u9KI3DfccxQr0Yuf3R/M4FUV5ydJEeJACjq41Ek5Rgw6dNx60u03+zv2evxOVsv2UEeO0cAFiTuEQHbOBkk9B4HNTRDZ1iHmoymKeBLwJJpm+zpauTK5j0qPtAPZrGcKTn8I3AyK30nmsrWN5EabCATJFpJV2bUXTUVBQMxU5PQA+Bq3wbh4sLLs2cvFbodBxh+zRc4bGzMMEZGM7bVrsAy4IyGG4PiCOhq5mYnCGnnuDPNE1vGsZjijdkaQ6mVnkk0EqnuIAuSdmJxnFb1Z/AptUC750l0z59nI0efnprQoAooooAooooArgnt84R2d9FOBtNDg/xRHH+10+ld7pD9sHBEns0d1z2UwPUjAcFD0/eKVDJR+cCKBTY/K8R6Fx8wf1FVm5WXVgOw2zuAfHHp6VWy9MXKKYW5S8pPqv/mvB5Tb/ABF+hpZFMwaK3P8AlR/xp/1f0rzHyu5AOtNxn739KWKMWitwcqP+NPo1exyk3jIv+k/1pYpmBRTEvKXnJ9F/816t+V0IOXb3mG2B0YjyPlSyaYt0U3Jy1COoY/Fv6VYj4LCOka/PJ/U0sbRJqeKxkb3UY/AHFOc0KpGxVVGFboAPA1YVcADyAH0qLJ2ihFy5MeqhfiR/LNdR9k3HE4eskFyyhJXDiTfSjaQpDnwUgDvdAc560vV4mXKkAElu6AOpLHSAPUkgfOljajtdjxeG7+1KkgktwoUyAjRlkYSIj9CFUKSRnBc+WBmjiF8z/ZIXtWcRhjc6nLKhOlXMIUqZDgkd8KSCem1WeNcYgNqLe3aNnnHYRRKQSNXdclRuojTUzZAxpwd9q3eHcHhtwwghjhDHLCNFTJ8zpAya0Mj1wvh6wQpEmdMahQSck4HVj4kncnzNWqKKAKKKKAKKKKAKyea7HtrKdB1MTFf4lGpf+pRWtXwigPzuDnevD++vwYfof5GsPi/EJrW7ngJDCKaRAGHgrkLgjB93FfY+aFbTrUrg9R3h0I9D41nRtaN+iqkHFon6SL8D3T+dWwagkBUVt7g9Mj6Ej+VS1FB0Po7frn+dAS0UUUAVDae58Sx+rtUwqGzH7Nfhn67/AM6AmooooCG89wjzwPqwH86mNQ3P3R5uv5Zb/tr3LMqjvEL8SB+tAe61eUrPteIWyeHa9ofhEpk/3Kv1pXuOYYV6MXP7oz+ZwKdvYrcfabyaXRpWGEKN8nMrg/pF+dSkVb4OuRcMiWRpVjRZGGGcKodh5MwGT86s0UVoZBRRRQBRRRQBRRRQBRRRQH5r9snD+y4xMcYEqxyj5oFP/UhpIrvHte4cpnhdlDB4mXcZ9xwR/wDsNcyueWYm93KH03H0P9aq2XS4FSpIp2X3WK/AkfpWm/LMmAVKsCAeuk7j12/OqM3DZU96Nh8sj6igonj47MPvk/EA/qKni5mlGchDk56EeAHgfSsg0UFm+vNreMY+TEfyqQc2jxjP+r/xS5RUUTbGT/m0f4Z/1D+lRx806VAEfQAe95DHlS/RShbN5+bG8I1HxJP9KryczTHppHwX+pNZNFKItlubisr+9I3y29PD41VY56718qxDw+R/dRj8jj6napBXrvH/AMP1jpsZ5fGS40/KONR+rNXH7fleVveKp89R/L+tfoP2T8PEPCoVBzlpWz0zmZ8H6AURDHCiiirFQooooAooooAorF4jzOkZKqNbDY42UHyJ8flWHcc0TN0IQfujf6nNAO1QS30a+86j4sBXP5rx3952b4kmocUBa9qF1FJBEUcMyTY232ZGB/MLXOhTTxlXlBghiknmIV9CAd1Vcd52YhVBwwGTknOBsaaOXPZhapAhuoEnnZQZDKNYViMlEB2VV6DG5xk1Vq2XUqRyS2ul0jfbJUHB0kgkABsaSfQGrVfoBrCMxdkUXstOnRpGjTjGnT0xjwrjnHeTbmCSUrbubdHbS4ZHOjqCVDa8AbE48M+tQ4kqVi/JAre8oPxAP61Rfg8JfBjX3c7ZHQ+h9a0aif31+DD/AGn+VVLlBuW4T4MPgx/nUZ5Wi83HzH9K2KKWRSMX/lWP8T/Uf0rzDyxERkl/HxHgSPL0rcqKDx/ib9c/zpYpGevLUI8GP+Y/yqZOBwj+7B+OT+pq/RQmirFbKsndVRhPAAdW/wDFWqhX+0b+Ff1epqAM11rk/jsEdjbRkkFYI8909SoJ6epNcfu7hUUlmC7HGSB4eGafLRMRoPJFH0UCrRKTOhx8dgbpKvz2/WrcVwre6wb4EH9K5vXwVczOm0VzyDicqe7Iw+ZI+hrStebZV98K4/0n8tvyoBxorN4dx6ObodLDqG2+YPQ0UBh8S5VdSTF3l8ujD032NYk1uyHDqVPqCP1rpNfGQHYjI9aA5nRT9NwOBusa/Lu/7cVTk5RhPQuvwOf1BoCjyLCoFwdu0aYFvPSIkCD4bMfiW9aaaUb/ANncUvVySNgd1OD4akYHHp0qSHgl/AoS3uYWjAwqzxO5UDoFdXViPRtR9aAaq+YpIHLnERKZzchp8aRgAQquc6BEeoJ3LFtWwwR0qDiXAuI3G11KDGDnsoAIVbHTtG7RnYZ30hgPPNAY3OfIaWwRreRmaWUqIpWULgq8h7MqmVChcYORjHTxU5uDXQIPYZxn3ZI26gjbUVPlT1Hym8b6yjs+NIaSVpSFPVVMjnSDgdKkaycdV/Mf1qKLbmc+a2mHW2n+Sq3+1jXg6/GGcf8A2ZP5CugGI+X6V5xUbSd7Of62/wAKf/8ADL//ADXyNJMtiCc5bI/Yv+EDxA8Qa6DRpptG9iIttOeltN8wi/7nFTJwe6bpAq/xyoPyQMaeFgY9B+n9akWwkPRfzX+tNqI3MSoOUrgsS8sUece6rSHb1YqPHyq9FyZH/eSzSemoRr9IwD+dNycDmPRP+pf61MvLM5+4B/mX+RqaRFsXLPgNvEcxwop/FjLf6my351erbTlKY9Sg+Z/kKnTk1/GRR8AT/SpIF2imqPk1fvSMfgAP1zVuLlWAdQzfFj/LFAJVWLbh8knuIzeuNvqdqeoOFRJ7saj1xk/U71aAoBa4byn4zHw2VT09Sa+0y0UB/9k=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12294" name="Picture 6" descr="http://www.peludinhospet.com.br/images/banho_e_to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2136775"/>
            <a:ext cx="1500188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tângulo de cantos arredondados 3"/>
          <p:cNvSpPr>
            <a:spLocks noChangeArrowheads="1"/>
          </p:cNvSpPr>
          <p:nvPr/>
        </p:nvSpPr>
        <p:spPr bwMode="auto">
          <a:xfrm>
            <a:off x="500063" y="785813"/>
            <a:ext cx="8215312" cy="6072187"/>
          </a:xfrm>
          <a:prstGeom prst="roundRect">
            <a:avLst>
              <a:gd name="adj" fmla="val 16667"/>
            </a:avLst>
          </a:prstGeom>
          <a:solidFill>
            <a:srgbClr val="F3FEB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-71438"/>
            <a:ext cx="8229600" cy="6858001"/>
          </a:xfrm>
        </p:spPr>
        <p:txBody>
          <a:bodyPr/>
          <a:lstStyle/>
          <a:p>
            <a:pPr>
              <a:buFontTx/>
              <a:buNone/>
            </a:pPr>
            <a:r>
              <a:rPr lang="pt-BR" smtClean="0"/>
              <a:t>				</a:t>
            </a:r>
            <a:r>
              <a:rPr lang="pt-BR" b="1" smtClean="0"/>
              <a:t>O   CURSO</a:t>
            </a:r>
          </a:p>
          <a:p>
            <a:endParaRPr lang="pt-BR" smtClean="0"/>
          </a:p>
          <a:p>
            <a:pPr>
              <a:buFontTx/>
              <a:buNone/>
            </a:pPr>
            <a:r>
              <a:rPr lang="pt-BR" smtClean="0"/>
              <a:t>	- </a:t>
            </a:r>
            <a:r>
              <a:rPr lang="pt-BR" smtClean="0">
                <a:solidFill>
                  <a:srgbClr val="FF0000"/>
                </a:solidFill>
              </a:rPr>
              <a:t>Facilitar e encurtar </a:t>
            </a:r>
            <a:r>
              <a:rPr lang="pt-BR" smtClean="0"/>
              <a:t>o tempo de aprendizado</a:t>
            </a:r>
          </a:p>
          <a:p>
            <a:pPr>
              <a:buFontTx/>
              <a:buNone/>
            </a:pPr>
            <a:r>
              <a:rPr lang="pt-BR" smtClean="0"/>
              <a:t>	- O curso é apostilado (livro) = </a:t>
            </a:r>
            <a:r>
              <a:rPr lang="pt-BR" u="sng" smtClean="0"/>
              <a:t>encurtar tempo</a:t>
            </a:r>
          </a:p>
          <a:p>
            <a:pPr>
              <a:buFontTx/>
              <a:buNone/>
            </a:pPr>
            <a:r>
              <a:rPr lang="pt-BR" smtClean="0"/>
              <a:t>	- Teórico-prático</a:t>
            </a:r>
          </a:p>
          <a:p>
            <a:pPr>
              <a:buFontTx/>
              <a:buNone/>
            </a:pPr>
            <a:r>
              <a:rPr lang="pt-BR" smtClean="0"/>
              <a:t>	- Histórico de 23 anos (experiência de inúmeros casos)</a:t>
            </a:r>
          </a:p>
          <a:p>
            <a:pPr>
              <a:buFontTx/>
              <a:buNone/>
            </a:pPr>
            <a:r>
              <a:rPr lang="pt-BR" smtClean="0"/>
              <a:t>	- Literatura única, nacional e atualizada</a:t>
            </a:r>
          </a:p>
          <a:p>
            <a:pPr>
              <a:buFontTx/>
              <a:buNone/>
            </a:pPr>
            <a:r>
              <a:rPr lang="pt-BR" smtClean="0"/>
              <a:t>	- Ensinar a </a:t>
            </a:r>
            <a:r>
              <a:rPr lang="pt-BR" smtClean="0">
                <a:solidFill>
                  <a:srgbClr val="FF0000"/>
                </a:solidFill>
              </a:rPr>
              <a:t>base</a:t>
            </a:r>
            <a:r>
              <a:rPr lang="pt-BR" smtClean="0"/>
              <a:t> eletrocardiográfica (espécies)</a:t>
            </a:r>
          </a:p>
          <a:p>
            <a:pPr>
              <a:buFontTx/>
              <a:buNone/>
            </a:pPr>
            <a:r>
              <a:rPr lang="pt-BR" smtClean="0"/>
              <a:t>	- Importante para </a:t>
            </a:r>
            <a:r>
              <a:rPr lang="pt-BR" smtClean="0">
                <a:solidFill>
                  <a:srgbClr val="FF0000"/>
                </a:solidFill>
              </a:rPr>
              <a:t>cirurgiões e anestesistas</a:t>
            </a:r>
          </a:p>
          <a:p>
            <a:pPr>
              <a:buFontTx/>
              <a:buNone/>
            </a:pPr>
            <a:r>
              <a:rPr lang="pt-BR" smtClean="0"/>
              <a:t>	- Imprescindível para os </a:t>
            </a:r>
            <a:r>
              <a:rPr lang="pt-BR" smtClean="0">
                <a:solidFill>
                  <a:srgbClr val="FF0000"/>
                </a:solidFill>
              </a:rPr>
              <a:t>intervencionistas</a:t>
            </a:r>
            <a:r>
              <a:rPr lang="pt-BR" smtClean="0"/>
              <a:t> e aos colegas que pretendem seguir cardiologia</a:t>
            </a:r>
          </a:p>
          <a:p>
            <a:pPr>
              <a:buFontTx/>
              <a:buNone/>
            </a:pPr>
            <a:endParaRPr lang="pt-BR" smtClean="0"/>
          </a:p>
        </p:txBody>
      </p:sp>
      <p:pic>
        <p:nvPicPr>
          <p:cNvPr id="17412" name="Picture 4" descr="https://encrypted-tbn1.gstatic.com/images?q=tbn:ANd9GcQiLcU-9C8i5sDyO5XAvETzOstwcOFAj7kzruwZtiMLBtIeXDH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2286000"/>
            <a:ext cx="1928812" cy="198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250</Words>
  <Application>Microsoft Office PowerPoint</Application>
  <PresentationFormat>Apresentação na tela (4:3)</PresentationFormat>
  <Paragraphs>139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  Eletrocardiograma  é só  para  cardiologista?</vt:lpstr>
      <vt:lpstr>Slide 2</vt:lpstr>
      <vt:lpstr>- Imprescindível para identificar arritmias cardíacas (efetivo em 99% dos casos) - Útil na avaliação dos aumentos de volume das câmaras cardíacas (60 a 70% de efetividade para detectar cardiomegalia) - Indispensável nas síndromes isquêmicas - Prover evidências de patologias do pericárdio  - Monitorar doenças sistêmicas que se apresentam como potenciais geradoras de arritmias (neoplasia esplênica, dilatação gástrica/vólvulo, doença do trato urinário inferior felino) </vt:lpstr>
      <vt:lpstr>   - Auxiliar no diagnóstico de cardiopatias inespecíficas (miocardite, endocardite ou neoplasia) - Ajuda a estabelecer prognósticos: inclusive um planejamento pré-cirúrgico adequado e monitorar as respostas terapêuticas (como o emprego de antiarrítmicos) - Pode detectar desequilíbrios eletrolíticos - Útil na avaliação de procedimentos de certas centeses - Muitas vezes decisivos para registros permanentes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Eletrocardiograma  é só  para  cardiologista?</dc:title>
  <dc:creator>Filippi</dc:creator>
  <cp:lastModifiedBy>Filippi</cp:lastModifiedBy>
  <cp:revision>11</cp:revision>
  <dcterms:created xsi:type="dcterms:W3CDTF">2013-09-23T18:25:52Z</dcterms:created>
  <dcterms:modified xsi:type="dcterms:W3CDTF">2013-09-24T01:23:35Z</dcterms:modified>
</cp:coreProperties>
</file>